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2" r:id="rId4"/>
    <p:sldId id="273" r:id="rId5"/>
    <p:sldId id="286" r:id="rId6"/>
    <p:sldId id="287" r:id="rId7"/>
    <p:sldId id="288" r:id="rId8"/>
    <p:sldId id="289" r:id="rId9"/>
    <p:sldId id="279" r:id="rId10"/>
    <p:sldId id="284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823"/>
    <a:srgbClr val="FF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>
        <p:scale>
          <a:sx n="50" d="100"/>
          <a:sy n="50" d="100"/>
        </p:scale>
        <p:origin x="-1242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6350" y="343058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E52823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6350" y="5818188"/>
            <a:ext cx="9144000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90F-D53D-40C2-9CD1-1E4C45B92003}" type="datetimeFigureOut">
              <a:rPr lang="uk-UA" smtClean="0"/>
              <a:t>31.03.2023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D2E6-F594-435E-9F0E-CC6BF810B5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84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90F-D53D-40C2-9CD1-1E4C45B92003}" type="datetimeFigureOut">
              <a:rPr lang="uk-UA" smtClean="0"/>
              <a:t>31.03.2023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D2E6-F594-435E-9F0E-CC6BF810B5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231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90F-D53D-40C2-9CD1-1E4C45B92003}" type="datetimeFigureOut">
              <a:rPr lang="uk-UA" smtClean="0"/>
              <a:t>31.03.2023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D2E6-F594-435E-9F0E-CC6BF810B5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90F-D53D-40C2-9CD1-1E4C45B92003}" type="datetimeFigureOut">
              <a:rPr lang="uk-UA" smtClean="0"/>
              <a:t>31.03.2023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D2E6-F594-435E-9F0E-CC6BF810B5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862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E5282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675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90F-D53D-40C2-9CD1-1E4C45B92003}" type="datetimeFigureOut">
              <a:rPr lang="uk-UA" smtClean="0"/>
              <a:t>31.03.2023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D2E6-F594-435E-9F0E-CC6BF810B5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298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90F-D53D-40C2-9CD1-1E4C45B92003}" type="datetimeFigureOut">
              <a:rPr lang="uk-UA" smtClean="0"/>
              <a:t>31.03.2023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D2E6-F594-435E-9F0E-CC6BF810B5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009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90F-D53D-40C2-9CD1-1E4C45B92003}" type="datetimeFigureOut">
              <a:rPr lang="uk-UA" smtClean="0"/>
              <a:t>31.03.2023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D2E6-F594-435E-9F0E-CC6BF810B5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583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90F-D53D-40C2-9CD1-1E4C45B92003}" type="datetimeFigureOut">
              <a:rPr lang="uk-UA" smtClean="0"/>
              <a:t>31.03.2023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D2E6-F594-435E-9F0E-CC6BF810B5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645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90F-D53D-40C2-9CD1-1E4C45B92003}" type="datetimeFigureOut">
              <a:rPr lang="uk-UA" smtClean="0"/>
              <a:t>31.03.2023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D2E6-F594-435E-9F0E-CC6BF810B5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975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F90F-D53D-40C2-9CD1-1E4C45B92003}" type="datetimeFigureOut">
              <a:rPr lang="uk-UA" smtClean="0"/>
              <a:t>31.03.2023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D2E6-F594-435E-9F0E-CC6BF810B5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401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AF90F-D53D-40C2-9CD1-1E4C45B92003}" type="datetimeFigureOut">
              <a:rPr lang="uk-UA" smtClean="0"/>
              <a:t>31.03.2023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7D2E6-F594-435E-9F0E-CC6BF810B5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772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880766"/>
            <a:ext cx="12192000" cy="2387600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tx1"/>
                </a:solidFill>
              </a:rPr>
              <a:t>  ФАХОВИЙ КОЛЕДЖ ЕКОНОМІКИ І ПРАВА</a:t>
            </a:r>
            <a:br>
              <a:rPr lang="uk-UA" sz="3600" dirty="0" smtClean="0">
                <a:solidFill>
                  <a:schemeClr val="tx1"/>
                </a:solidFill>
              </a:rPr>
            </a:br>
            <a:r>
              <a:rPr lang="uk-UA" sz="3600" dirty="0" smtClean="0">
                <a:solidFill>
                  <a:schemeClr val="tx1"/>
                </a:solidFill>
              </a:rPr>
              <a:t>ВІННИЦЬКОГО КООПЕРАТИВНОГО ІНСТИТУТУ</a:t>
            </a:r>
            <a:endParaRPr lang="uk-UA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5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700" y="288925"/>
            <a:ext cx="10515600" cy="1325563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ДОЛУЧАЙСЯ ДО НАС!</a:t>
            </a:r>
            <a:endParaRPr lang="uk-UA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34" y="378651"/>
            <a:ext cx="2092729" cy="11102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2" y="4439166"/>
            <a:ext cx="1899598" cy="1899598"/>
          </a:xfrm>
          <a:prstGeom prst="rect">
            <a:avLst/>
          </a:prstGeom>
        </p:spPr>
      </p:pic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37" y="1444833"/>
            <a:ext cx="3586968" cy="3593037"/>
          </a:xfrm>
        </p:spPr>
      </p:pic>
      <p:sp>
        <p:nvSpPr>
          <p:cNvPr id="9" name="Прямоугольник 8"/>
          <p:cNvSpPr/>
          <p:nvPr/>
        </p:nvSpPr>
        <p:spPr>
          <a:xfrm>
            <a:off x="3736083" y="4963286"/>
            <a:ext cx="2432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vki.vin.ua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5907" y="3347653"/>
            <a:ext cx="1678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VCI UA</a:t>
            </a:r>
            <a:endParaRPr lang="ru-RU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8" name="Picture 4" descr="Результат пошуку зображень за запитом youtube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4" b="21733"/>
          <a:stretch/>
        </p:blipFill>
        <p:spPr bwMode="auto">
          <a:xfrm>
            <a:off x="380365" y="1768632"/>
            <a:ext cx="2349172" cy="14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62800" y="1818532"/>
            <a:ext cx="562608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м.Вінниця</a:t>
            </a:r>
          </a:p>
          <a:p>
            <a:r>
              <a:rPr lang="uk-UA" sz="3600" dirty="0"/>
              <a:t>в</a:t>
            </a:r>
            <a:r>
              <a:rPr lang="uk-UA" sz="3600" dirty="0" smtClean="0"/>
              <a:t>ул. Академіка Янгеля, 59</a:t>
            </a:r>
          </a:p>
          <a:p>
            <a:r>
              <a:rPr lang="uk-UA" sz="3600" dirty="0"/>
              <a:t> </a:t>
            </a:r>
            <a:r>
              <a:rPr lang="uk-UA" sz="3600" dirty="0" smtClean="0"/>
              <a:t>    (</a:t>
            </a:r>
            <a:r>
              <a:rPr lang="uk-UA" sz="3600" dirty="0"/>
              <a:t>0432) </a:t>
            </a:r>
            <a:r>
              <a:rPr lang="uk-UA" sz="3600" dirty="0" smtClean="0"/>
              <a:t>61-29-68; </a:t>
            </a:r>
          </a:p>
          <a:p>
            <a:r>
              <a:rPr lang="uk-UA" sz="3600" dirty="0"/>
              <a:t> </a:t>
            </a:r>
            <a:r>
              <a:rPr lang="uk-UA" sz="3600" dirty="0" smtClean="0"/>
              <a:t>               61-65-63</a:t>
            </a:r>
            <a:endParaRPr lang="uk-UA" sz="3600" dirty="0"/>
          </a:p>
          <a:p>
            <a:r>
              <a:rPr lang="uk-UA" sz="3600" dirty="0" smtClean="0"/>
              <a:t>      (093) 858-53-87</a:t>
            </a:r>
          </a:p>
          <a:p>
            <a:r>
              <a:rPr lang="uk-UA" sz="3600" dirty="0" smtClean="0"/>
              <a:t> </a:t>
            </a:r>
          </a:p>
          <a:p>
            <a:r>
              <a:rPr lang="uk-UA" sz="3600" dirty="0"/>
              <a:t> </a:t>
            </a:r>
            <a:r>
              <a:rPr lang="uk-UA" sz="3600" dirty="0" smtClean="0"/>
              <a:t>      (098) 518-42-44</a:t>
            </a:r>
          </a:p>
          <a:p>
            <a:endParaRPr lang="uk-UA" sz="3200" dirty="0" smtClean="0"/>
          </a:p>
          <a:p>
            <a:r>
              <a:rPr lang="uk-UA" sz="3200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481" y="3075851"/>
            <a:ext cx="348002" cy="34800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481" y="4113700"/>
            <a:ext cx="410237" cy="49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683" y="5152170"/>
            <a:ext cx="479130" cy="48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05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312" y="365125"/>
            <a:ext cx="10515600" cy="1325563"/>
          </a:xfrm>
        </p:spPr>
        <p:txBody>
          <a:bodyPr>
            <a:normAutofit/>
          </a:bodyPr>
          <a:lstStyle/>
          <a:p>
            <a:r>
              <a:rPr lang="uk-UA" sz="6000" dirty="0" smtClean="0"/>
              <a:t>ВСТУП 2023</a:t>
            </a:r>
            <a:endParaRPr lang="uk-UA" sz="6000" dirty="0"/>
          </a:p>
        </p:txBody>
      </p:sp>
      <p:pic>
        <p:nvPicPr>
          <p:cNvPr id="7" name="Рисунок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3588" y="1576669"/>
            <a:ext cx="4336082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583474" y="2185260"/>
            <a:ext cx="5948338" cy="3722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0336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3133"/>
            <a:ext cx="11141990" cy="1325563"/>
          </a:xfrm>
        </p:spPr>
        <p:txBody>
          <a:bodyPr>
            <a:normAutofit/>
          </a:bodyPr>
          <a:lstStyle/>
          <a:p>
            <a:r>
              <a:rPr lang="uk-UA" sz="3600" dirty="0" smtClean="0">
                <a:cs typeface="Times New Roman" pitchFamily="18" charset="0"/>
              </a:rPr>
              <a:t>ФАХОВИЙ КОЛЕДЖ </a:t>
            </a:r>
            <a:r>
              <a:rPr lang="uk-UA" sz="3600" dirty="0">
                <a:cs typeface="Times New Roman" pitchFamily="18" charset="0"/>
              </a:rPr>
              <a:t>ЕКОНОМІКИ І ПРАВА</a:t>
            </a:r>
            <a:r>
              <a:rPr lang="ru-RU" sz="3600" dirty="0">
                <a:cs typeface="Times New Roman" pitchFamily="18" charset="0"/>
              </a:rPr>
              <a:t/>
            </a:r>
            <a:br>
              <a:rPr lang="ru-RU" sz="3600" dirty="0">
                <a:cs typeface="Times New Roman" pitchFamily="18" charset="0"/>
              </a:rPr>
            </a:br>
            <a:r>
              <a:rPr lang="uk-UA" sz="3600" dirty="0" smtClean="0">
                <a:cs typeface="Times New Roman" pitchFamily="18" charset="0"/>
              </a:rPr>
              <a:t>ВІННИЦЬКОГО КООПЕРАТИВНОГО ІНСТИТУТУ</a:t>
            </a:r>
            <a:endParaRPr lang="uk-UA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867182" y="1549835"/>
            <a:ext cx="91904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>
                <a:solidFill>
                  <a:srgbClr val="FF0000"/>
                </a:solidFill>
              </a:rPr>
              <a:t>Випускники 9 класів</a:t>
            </a:r>
            <a:endParaRPr lang="ru-RU" sz="4800" b="1" i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811622"/>
              </p:ext>
            </p:extLst>
          </p:nvPr>
        </p:nvGraphicFramePr>
        <p:xfrm>
          <a:off x="552450" y="2507551"/>
          <a:ext cx="11215606" cy="392710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925311"/>
                <a:gridCol w="4290295"/>
              </a:tblGrid>
              <a:tr h="483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ea typeface="Times New Roman"/>
                          <a:cs typeface="Times New Roman" panose="02020603050405020304" pitchFamily="18" charset="0"/>
                        </a:rPr>
                        <a:t>РЕЄСТРАЦІЯ</a:t>
                      </a:r>
                      <a:r>
                        <a:rPr lang="uk-UA" sz="1800" b="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ea typeface="Times New Roman"/>
                          <a:cs typeface="Times New Roman" panose="02020603050405020304" pitchFamily="18" charset="0"/>
                        </a:rPr>
                        <a:t> ЕЛЕКТРОННИХ  КАБІНЕТІВ ТА ЗАВАНТАЖЕННЯ ДОКУМЕНТІВ</a:t>
                      </a:r>
                      <a:endParaRPr lang="ru-RU" sz="18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Neue Haas Unica W1G Light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ea typeface="Times New Roman"/>
                          <a:cs typeface="Times New Roman" panose="02020603050405020304" pitchFamily="18" charset="0"/>
                        </a:rPr>
                        <a:t>23 червня</a:t>
                      </a:r>
                      <a:r>
                        <a:rPr lang="uk-UA" sz="1800" b="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ea typeface="Times New Roman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uk-UA" sz="1800" b="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ea typeface="Times New Roman"/>
                          <a:cs typeface="Times New Roman" panose="02020603050405020304" pitchFamily="18" charset="0"/>
                        </a:rPr>
                        <a:t>року</a:t>
                      </a:r>
                      <a:endParaRPr lang="ru-RU" sz="18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Neue Haas Unica W1G Light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cs typeface="Times New Roman" panose="02020603050405020304" pitchFamily="18" charset="0"/>
                        </a:rPr>
                        <a:t>ПОЧАТОК ПРИЙОМУ ЗАЯВ ТА ДОКУМЕНТІВ</a:t>
                      </a:r>
                      <a:endParaRPr lang="ru-RU" sz="18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Neue Haas Unica W1G Light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cs typeface="Times New Roman" panose="02020603050405020304" pitchFamily="18" charset="0"/>
                        </a:rPr>
                        <a:t>30  червня </a:t>
                      </a:r>
                      <a:r>
                        <a:rPr lang="uk-UA" sz="1800" b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uk-UA" sz="1800" b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cs typeface="Times New Roman" panose="02020603050405020304" pitchFamily="18" charset="0"/>
                        </a:rPr>
                        <a:t>року</a:t>
                      </a:r>
                      <a:endParaRPr lang="ru-RU" sz="18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Neue Haas Unica W1G Light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3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cs typeface="Times New Roman" panose="02020603050405020304" pitchFamily="18" charset="0"/>
                        </a:rPr>
                        <a:t>ЗАКІНЧЕННЯ ПРИЙОМУ ЗАЯВ ТА ДОКУМЕНТІВ </a:t>
                      </a:r>
                      <a:endParaRPr lang="ru-RU" sz="18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Neue Haas Unica W1G Light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uk-UA" sz="1800" b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cs typeface="Times New Roman" panose="02020603050405020304" pitchFamily="18" charset="0"/>
                        </a:rPr>
                        <a:t>липня </a:t>
                      </a:r>
                      <a:r>
                        <a:rPr lang="uk-UA" sz="1800" b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uk-UA" sz="1800" b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cs typeface="Times New Roman" panose="02020603050405020304" pitchFamily="18" charset="0"/>
                        </a:rPr>
                        <a:t>року</a:t>
                      </a:r>
                      <a:endParaRPr lang="ru-RU" sz="18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Neue Haas Unica W1G Light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lang="uk-UA" sz="1800" b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uk-UA" sz="1800" b="0" kern="1200" baseline="300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ea typeface="+mn-ea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uk-UA" sz="1800" b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cs typeface="Times New Roman" panose="02020603050405020304" pitchFamily="18" charset="0"/>
                        </a:rPr>
                        <a:t>годині</a:t>
                      </a:r>
                      <a:endParaRPr lang="ru-RU" sz="18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Neue Haas Unica W1G Light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ea typeface="+mn-ea"/>
                          <a:cs typeface="Times New Roman" panose="02020603050405020304" pitchFamily="18" charset="0"/>
                        </a:rPr>
                        <a:t>РОЗГЛЯД</a:t>
                      </a:r>
                      <a:r>
                        <a:rPr lang="uk-UA" sz="1800" b="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ea typeface="+mn-ea"/>
                          <a:cs typeface="Times New Roman" panose="02020603050405020304" pitchFamily="18" charset="0"/>
                        </a:rPr>
                        <a:t> МОТИВАЦІЙНИХ ЛИСТІВ</a:t>
                      </a:r>
                      <a:endParaRPr lang="ru-RU" sz="18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Neue Haas Unica W1G Light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cs typeface="Times New Roman" panose="02020603050405020304" pitchFamily="18" charset="0"/>
                        </a:rPr>
                        <a:t>14 - 22 </a:t>
                      </a:r>
                      <a:r>
                        <a:rPr lang="uk-UA" sz="1800" b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cs typeface="Times New Roman" panose="02020603050405020304" pitchFamily="18" charset="0"/>
                        </a:rPr>
                        <a:t>липня </a:t>
                      </a:r>
                      <a:r>
                        <a:rPr lang="uk-UA" sz="1800" b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uk-UA" sz="1800" b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cs typeface="Times New Roman" panose="02020603050405020304" pitchFamily="18" charset="0"/>
                        </a:rPr>
                        <a:t>року</a:t>
                      </a:r>
                      <a:endParaRPr lang="ru-RU" sz="18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Neue Haas Unica W1G Light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cs typeface="Times New Roman" panose="02020603050405020304" pitchFamily="18" charset="0"/>
                        </a:rPr>
                        <a:t>ТЕРМІН ОПРИЛЮДНЕННЯ РЕЙТИНГОВОГО СПИСКУ ВСТУПНИКІВ</a:t>
                      </a:r>
                      <a:endParaRPr lang="ru-RU" sz="18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Neue Haas Unica W1G Light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cs typeface="Times New Roman" panose="02020603050405020304" pitchFamily="18" charset="0"/>
                        </a:rPr>
                        <a:t>26 липня </a:t>
                      </a:r>
                      <a:r>
                        <a:rPr lang="uk-UA" sz="1800" b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uk-UA" sz="1800" b="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cs typeface="Times New Roman" panose="02020603050405020304" pitchFamily="18" charset="0"/>
                        </a:rPr>
                        <a:t>року  </a:t>
                      </a:r>
                      <a:r>
                        <a:rPr lang="uk-UA" sz="1800" b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uk-UA" sz="1800" b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uk-UA" sz="1800" b="0" kern="1200" baseline="300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ea typeface="+mn-ea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uk-UA" sz="1800" b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cs typeface="Times New Roman" panose="02020603050405020304" pitchFamily="18" charset="0"/>
                        </a:rPr>
                        <a:t> години </a:t>
                      </a:r>
                      <a:endParaRPr lang="ru-RU" sz="18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Neue Haas Unica W1G Light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Neue Haas Unica W1G Light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3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cs typeface="Times New Roman" panose="02020603050405020304" pitchFamily="18" charset="0"/>
                        </a:rPr>
                        <a:t>ТЕРМІНИ ЗАРАХУВАННЯ ВСТУПНИКІВ</a:t>
                      </a:r>
                      <a:endParaRPr lang="ru-RU" sz="18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Neue Haas Unica W1G Light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cs typeface="Times New Roman" panose="02020603050405020304" pitchFamily="18" charset="0"/>
                        </a:rPr>
                        <a:t>01 </a:t>
                      </a:r>
                      <a:r>
                        <a:rPr lang="uk-UA" sz="1800" b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cs typeface="Times New Roman" panose="02020603050405020304" pitchFamily="18" charset="0"/>
                        </a:rPr>
                        <a:t>серпня </a:t>
                      </a:r>
                      <a:r>
                        <a:rPr lang="uk-UA" sz="1800" b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uk-UA" sz="1800" b="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cs typeface="Times New Roman" panose="02020603050405020304" pitchFamily="18" charset="0"/>
                        </a:rPr>
                        <a:t>року</a:t>
                      </a:r>
                      <a:endParaRPr lang="ru-RU" sz="18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Neue Haas Unica W1G Light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78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622541"/>
              </p:ext>
            </p:extLst>
          </p:nvPr>
        </p:nvGraphicFramePr>
        <p:xfrm>
          <a:off x="2076449" y="337787"/>
          <a:ext cx="10077451" cy="6406386"/>
        </p:xfrm>
        <a:graphic>
          <a:graphicData uri="http://schemas.openxmlformats.org/drawingml/2006/table">
            <a:tbl>
              <a:tblPr/>
              <a:tblGrid>
                <a:gridCol w="3113830"/>
                <a:gridCol w="3572721"/>
                <a:gridCol w="1581150"/>
                <a:gridCol w="1809750"/>
              </a:tblGrid>
              <a:tr h="12493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Спеціальність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Форма вступного випробування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600"/>
                    </a:solidFill>
                  </a:tcPr>
                </a:tc>
                <a:tc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Строки навчання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документ про освіту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600"/>
                    </a:solidFill>
                  </a:tcPr>
                </a:tc>
              </a:tr>
              <a:tr h="585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081 ПРАВО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Мотиваційний лист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4 роки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Свідоцтво про освіту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5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072 ФІНАНСИ, БАНКІВСЬКА СПРАВА,  СТРАХУВАННЯ ТА ФОНДОВИЙ РИНОК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Мотиваційний лист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3 роки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Свідоцтво про освіту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04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075 МАРКЕТИНГ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Мотиваційний лист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3 роки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Свідоцтво про освіту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4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076 ПІДПРИЄМНИЦТВО ТА ТОРГІВЛЯ 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Мотиваційний лист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3 роки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Свідоцтво про освіту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5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071 ОБЛІК І ОПОДАТКУВАННЯ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Мотиваційний лист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3 роки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Свідоцтво про освіту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12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181 ХАРЧОВІ ТЕХНОЛОГІЇ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Мотиваційний лист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3 роки 6 міс.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Свідоцтво про освіту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241 ГОТЕЛЬНО-РЕСТОРАННА СПРАВА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Мотиваційний лист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3 роки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Свідоцтво про освіту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262 ПРАВООХОРОННА ДІЯЛЬНІСТЬ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Мотиваційний лист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3 роки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Свідоцтво про освіту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1234" marR="212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Результат пошуку зображень за запитом &quot;конкурсный отбор в институту&quot;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-34677" y="2570135"/>
            <a:ext cx="1924212" cy="2325715"/>
          </a:xfrm>
          <a:prstGeom prst="rect">
            <a:avLst/>
          </a:prstGeom>
          <a:ln>
            <a:noFill/>
          </a:ln>
          <a:effectLst>
            <a:softEdge rad="0"/>
          </a:effectLst>
          <a:extLst/>
        </p:spPr>
      </p:pic>
    </p:spTree>
    <p:extLst>
      <p:ext uri="{BB962C8B-B14F-4D97-AF65-F5344CB8AC3E}">
        <p14:creationId xmlns:p14="http://schemas.microsoft.com/office/powerpoint/2010/main" val="179964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Результат пошуку зображень за запитом &quot;конкурсный отбор в институту&quot;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91199" y="2475791"/>
            <a:ext cx="1924212" cy="2619214"/>
          </a:xfrm>
          <a:prstGeom prst="rect">
            <a:avLst/>
          </a:prstGeom>
          <a:ln>
            <a:noFill/>
          </a:ln>
          <a:effectLst>
            <a:softEdge rad="0"/>
          </a:effectLst>
          <a:ex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040713"/>
              </p:ext>
            </p:extLst>
          </p:nvPr>
        </p:nvGraphicFramePr>
        <p:xfrm>
          <a:off x="2188029" y="1767568"/>
          <a:ext cx="9655628" cy="3961378"/>
        </p:xfrm>
        <a:graphic>
          <a:graphicData uri="http://schemas.openxmlformats.org/drawingml/2006/table">
            <a:tbl>
              <a:tblPr/>
              <a:tblGrid>
                <a:gridCol w="293914"/>
                <a:gridCol w="3541486"/>
                <a:gridCol w="4693767"/>
                <a:gridCol w="1126461"/>
              </a:tblGrid>
              <a:tr h="568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№ з/п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СПЕЦІАЛЬНІСТЬ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ФОРМА ВСТУПНОГО ВИПРОБУВАННЯ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Строки навчання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7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071 ОБЛІК І ОПОДАТКУВАННЯ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МОТИВАЦІЙНИЙ ЛИСТ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2 роки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072 ФІНАНСИ, БАНКІВСЬКА СПРАВА, СТРАХУВАННЯ ТА ФОНДОВИЙ РИНОК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МОТИВАЦІЙНИЙ ЛИСТ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2 роки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30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075 МАРКЕТИНГ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МОТИВАЦІЙНИЙ ЛИСТ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2 роки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80630" y="365125"/>
            <a:ext cx="10515600" cy="1325563"/>
          </a:xfrm>
        </p:spPr>
        <p:txBody>
          <a:bodyPr>
            <a:normAutofit/>
          </a:bodyPr>
          <a:lstStyle/>
          <a:p>
            <a:r>
              <a:rPr lang="uk-UA" sz="3600" dirty="0"/>
              <a:t>ПЕРЕЛІК ВСТУПНИХ ІСПИТІВ </a:t>
            </a:r>
            <a:r>
              <a:rPr lang="uk-UA" sz="3600" dirty="0" smtClean="0"/>
              <a:t> </a:t>
            </a:r>
            <a:r>
              <a:rPr lang="uk-UA" sz="3600" dirty="0"/>
              <a:t>ДЛЯ ВСТУПУ ДО </a:t>
            </a:r>
            <a:r>
              <a:rPr lang="uk-UA" sz="3600" dirty="0" smtClean="0"/>
              <a:t>ФАХОВОГО КОЛЕДЖУ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416692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Результат пошуку зображень за запитом &quot;конкурсный отбор в институту&quot;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91199" y="2475791"/>
            <a:ext cx="1924212" cy="2619214"/>
          </a:xfrm>
          <a:prstGeom prst="rect">
            <a:avLst/>
          </a:prstGeom>
          <a:ln>
            <a:noFill/>
          </a:ln>
          <a:effectLst>
            <a:softEdge rad="0"/>
          </a:effectLst>
          <a:ex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80630" y="365125"/>
            <a:ext cx="10515600" cy="1325563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ПЕРЕЛІК ВСТУПНИХ ІСПИТІВ ДЛЯ ВСТУПУ ДО ФАХОВОГО КОЛЕДЖУ</a:t>
            </a:r>
            <a:endParaRPr lang="uk-UA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527122"/>
              </p:ext>
            </p:extLst>
          </p:nvPr>
        </p:nvGraphicFramePr>
        <p:xfrm>
          <a:off x="2266950" y="1796598"/>
          <a:ext cx="9385123" cy="3993827"/>
        </p:xfrm>
        <a:graphic>
          <a:graphicData uri="http://schemas.openxmlformats.org/drawingml/2006/table">
            <a:tbl>
              <a:tblPr/>
              <a:tblGrid>
                <a:gridCol w="3669392"/>
                <a:gridCol w="4223657"/>
                <a:gridCol w="1492074"/>
              </a:tblGrid>
              <a:tr h="555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СПЕЦІАЛЬНІСТЬ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ФОРМА ВСТУПНОГО ВИПРОБУВАННЯ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СТРОКИ НАВЧАННЯ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85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076 ПІДПРИЄМНИЦТВО ТА ТОРГІВЛЯ</a:t>
                      </a: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HaasUnicaW06-Light" pitchFamily="34" charset="0"/>
                          <a:cs typeface="Times New Roman" pitchFamily="18" charset="0"/>
                        </a:rPr>
                        <a:t>МОТИВАЦІЙНИЙ ЛИСТ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HaasUnicaW06-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2 роки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458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081 ПРАВО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HaasUnicaW06-Light" pitchFamily="34" charset="0"/>
                          <a:cs typeface="Times New Roman" pitchFamily="18" charset="0"/>
                        </a:rPr>
                        <a:t>МОТИВАЦІЙНИЙ ЛИСТ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HaasUnicaW06-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3 роки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91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181 ХАРЧОВІ ТЕХНОЛОГІЇ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HaasUnicaW06-Light" pitchFamily="34" charset="0"/>
                          <a:cs typeface="Times New Roman" pitchFamily="18" charset="0"/>
                        </a:rPr>
                        <a:t>МОТИВАЦІЙНИЙ ЛИСТ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HaasUnicaW06-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2 роки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5 міс.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72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241 ГОТЕЛЬНО-РЕСТОРАННА СПРАВА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HaasUnicaW06-Light" pitchFamily="34" charset="0"/>
                          <a:cs typeface="Times New Roman" pitchFamily="18" charset="0"/>
                        </a:rPr>
                        <a:t>МОТИВАЦІЙНИЙ ЛИСТ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HaasUnicaW06-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2 роки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5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/>
              <a:t>ПЕРЕЛІК ВСТУПНИХ ІСПИТІВ </a:t>
            </a:r>
            <a:r>
              <a:rPr lang="uk-UA" sz="3600" dirty="0" smtClean="0"/>
              <a:t> </a:t>
            </a:r>
            <a:r>
              <a:rPr lang="uk-UA" sz="3600" dirty="0"/>
              <a:t>ДЛЯ ВСТУПУ ДО ФАХОВОГО </a:t>
            </a:r>
            <a:r>
              <a:rPr lang="uk-UA" sz="3600" dirty="0" smtClean="0"/>
              <a:t>КОЛЕДЖУ</a:t>
            </a:r>
            <a:br>
              <a:rPr lang="uk-UA" sz="3600" dirty="0" smtClean="0"/>
            </a:br>
            <a:r>
              <a:rPr lang="uk-UA" sz="3600" dirty="0" smtClean="0"/>
              <a:t>(для випускників ПТУ)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78966894"/>
              </p:ext>
            </p:extLst>
          </p:nvPr>
        </p:nvGraphicFramePr>
        <p:xfrm>
          <a:off x="438150" y="1790699"/>
          <a:ext cx="11430000" cy="3573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6921"/>
                <a:gridCol w="5328079"/>
                <a:gridCol w="1905000"/>
              </a:tblGrid>
              <a:tr h="737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СПЕЦІАЛЬНІСТЬ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ФОРМА ВСТУПНОГО ВИПРОБУВАННЯ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СТРОКИ НАВЧАННЯ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96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071 ОБЛІК І ОПОДАТКУВАННЯ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  <a:p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МОТИВАЦІЙНИЙ ЛИСТ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>
                          <a:latin typeface="Times New Roman" pitchFamily="18" charset="0"/>
                          <a:cs typeface="Times New Roman" pitchFamily="18" charset="0"/>
                        </a:rPr>
                        <a:t>1 рік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072 ФІНАНСИ, БАНКІВСЬКА СПРАВА, СТРАХУВАННЯ ТА ФОНДОВИЙ РИНОК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МОТИВАЦІЙНИЙ ЛИСТ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>
                          <a:latin typeface="Times New Roman" pitchFamily="18" charset="0"/>
                          <a:cs typeface="Times New Roman" pitchFamily="18" charset="0"/>
                        </a:rPr>
                        <a:t>1 рік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26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075 МАРКЕТИНГ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МОТИВАЦІЙНИЙ ЛИСТ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>
                          <a:latin typeface="Times New Roman" pitchFamily="18" charset="0"/>
                          <a:cs typeface="Times New Roman" pitchFamily="18" charset="0"/>
                        </a:rPr>
                        <a:t>1 рік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H="1">
            <a:off x="11353799" y="1825625"/>
            <a:ext cx="45719" cy="435133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3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/>
              <a:t>ПЕРЕЛІК ВСТУПНИХ ІСПИТІВ </a:t>
            </a:r>
            <a:r>
              <a:rPr lang="uk-UA" sz="3600" dirty="0" smtClean="0"/>
              <a:t>ДЛЯ </a:t>
            </a:r>
            <a:r>
              <a:rPr lang="uk-UA" sz="3600" dirty="0"/>
              <a:t>ВСТУПУ ДО ФАХОВОГО КОЛЕДЖУ</a:t>
            </a:r>
            <a:br>
              <a:rPr lang="uk-UA" sz="3600" dirty="0"/>
            </a:br>
            <a:r>
              <a:rPr lang="uk-UA" sz="3600" dirty="0"/>
              <a:t>(для випускників ПТУ)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50532011"/>
              </p:ext>
            </p:extLst>
          </p:nvPr>
        </p:nvGraphicFramePr>
        <p:xfrm>
          <a:off x="533400" y="1825625"/>
          <a:ext cx="108585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700"/>
                <a:gridCol w="4940300"/>
                <a:gridCol w="20955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СПЕЦІАЛЬНІСТЬ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ФОРМА ВСТУПНОГО ВИПРОБУВАННЯ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СТРОКИ НАВЧАННЯ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2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076 ПІДПРИЄМНИЦТВО ТА ТОРГІВЛЯ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Мотиваційний лист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>
                          <a:latin typeface="Times New Roman" pitchFamily="18" charset="0"/>
                          <a:cs typeface="Times New Roman" pitchFamily="18" charset="0"/>
                        </a:rPr>
                        <a:t>1 рік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2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081 ПРАВО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Мотиваційний лист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>
                          <a:latin typeface="Times New Roman" pitchFamily="18" charset="0"/>
                          <a:cs typeface="Times New Roman" pitchFamily="18" charset="0"/>
                        </a:rPr>
                        <a:t>2 роки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2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181 ХАРЧОВІ ТЕХНОЛОГІЇ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Мотиваційний лист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>
                          <a:latin typeface="Times New Roman" pitchFamily="18" charset="0"/>
                          <a:cs typeface="Times New Roman" pitchFamily="18" charset="0"/>
                        </a:rPr>
                        <a:t>1 рік 6</a:t>
                      </a:r>
                      <a:r>
                        <a:rPr lang="uk-UA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міс.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2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241 ГОТЕЛЬНО-РЕСТОРАННА СПРАВА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ue Haas Unica W1G Light" pitchFamily="34" charset="0"/>
                          <a:cs typeface="Times New Roman" pitchFamily="18" charset="0"/>
                        </a:rPr>
                        <a:t>Мотиваційний лист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ue Haas Unica W1G Light" pitchFamily="34" charset="0"/>
                        <a:cs typeface="Times New Roman" pitchFamily="18" charset="0"/>
                      </a:endParaRPr>
                    </a:p>
                  </a:txBody>
                  <a:tcPr marL="25419" marR="2541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>
                          <a:latin typeface="Times New Roman" pitchFamily="18" charset="0"/>
                          <a:cs typeface="Times New Roman" pitchFamily="18" charset="0"/>
                        </a:rPr>
                        <a:t>1 рік 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H="1">
            <a:off x="11353799" y="1825625"/>
            <a:ext cx="45719" cy="435133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8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630" y="365125"/>
            <a:ext cx="10515600" cy="1325563"/>
          </a:xfrm>
        </p:spPr>
        <p:txBody>
          <a:bodyPr/>
          <a:lstStyle/>
          <a:p>
            <a:r>
              <a:rPr lang="uk-UA" dirty="0" smtClean="0"/>
              <a:t>ПЕРЕЛІК ДОКУМЕНТІВ ДЛЯ ВСТУПУ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675055"/>
            <a:ext cx="11108401" cy="640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80"/>
              </a:lnSpc>
              <a:defRPr/>
            </a:pPr>
            <a:r>
              <a:rPr lang="uk-UA" b="1" dirty="0" smtClean="0">
                <a:solidFill>
                  <a:srgbClr val="FF0000"/>
                </a:solidFill>
                <a:latin typeface="Neue Haas Unica W1G Light" pitchFamily="34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rgbClr val="FF0000"/>
                </a:solidFill>
                <a:latin typeface="Neue Haas Unica W1G Light" pitchFamily="34" charset="0"/>
                <a:cs typeface="Times New Roman" panose="02020603050405020304" pitchFamily="18" charset="0"/>
                <a:sym typeface="Wingdings 2"/>
              </a:rPr>
              <a:t> </a:t>
            </a: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Neue Haas Unica W1G Light" pitchFamily="34" charset="0"/>
                <a:cs typeface="Times New Roman" panose="02020603050405020304" pitchFamily="18" charset="0"/>
              </a:rPr>
              <a:t>Копія документа абітурієнта, що посвідчує особу:      </a:t>
            </a:r>
            <a:endParaRPr lang="ru-RU" sz="2200" b="1" dirty="0" smtClean="0">
              <a:solidFill>
                <a:schemeClr val="tx2">
                  <a:lumMod val="50000"/>
                </a:schemeClr>
              </a:solidFill>
              <a:latin typeface="Neue Haas Unica W1G Light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880"/>
              </a:lnSpc>
              <a:buFontTx/>
              <a:buChar char="-"/>
              <a:defRPr/>
            </a:pPr>
            <a:r>
              <a:rPr lang="uk-UA" sz="2200" b="1" dirty="0" smtClean="0">
                <a:latin typeface="Neue Haas Unica W1G Light" pitchFamily="34" charset="0"/>
                <a:cs typeface="Times New Roman" panose="02020603050405020304" pitchFamily="18" charset="0"/>
              </a:rPr>
              <a:t>свідоцтва </a:t>
            </a:r>
            <a:r>
              <a:rPr lang="uk-UA" sz="2200" b="1" dirty="0">
                <a:latin typeface="Neue Haas Unica W1G Light" pitchFamily="34" charset="0"/>
                <a:cs typeface="Times New Roman" panose="02020603050405020304" pitchFamily="18" charset="0"/>
              </a:rPr>
              <a:t>про народження для осіб, яким виповнюється 14 років після </a:t>
            </a:r>
            <a:endParaRPr lang="uk-UA" sz="2200" b="1" dirty="0" smtClean="0">
              <a:latin typeface="Neue Haas Unica W1G Light" pitchFamily="34" charset="0"/>
              <a:cs typeface="Times New Roman" panose="02020603050405020304" pitchFamily="18" charset="0"/>
            </a:endParaRPr>
          </a:p>
          <a:p>
            <a:pPr>
              <a:lnSpc>
                <a:spcPts val="2880"/>
              </a:lnSpc>
              <a:defRPr/>
            </a:pPr>
            <a:r>
              <a:rPr lang="uk-UA" sz="2200" b="1" dirty="0">
                <a:latin typeface="Neue Haas Unica W1G Light" pitchFamily="34" charset="0"/>
                <a:cs typeface="Times New Roman" panose="02020603050405020304" pitchFamily="18" charset="0"/>
              </a:rPr>
              <a:t> </a:t>
            </a:r>
            <a:r>
              <a:rPr lang="uk-UA" sz="2200" b="1" dirty="0" smtClean="0">
                <a:latin typeface="Neue Haas Unica W1G Light" pitchFamily="34" charset="0"/>
                <a:cs typeface="Times New Roman" panose="02020603050405020304" pitchFamily="18" charset="0"/>
              </a:rPr>
              <a:t>    1січня  2023 </a:t>
            </a:r>
            <a:r>
              <a:rPr lang="uk-UA" sz="2200" b="1" dirty="0">
                <a:latin typeface="Neue Haas Unica W1G Light" pitchFamily="34" charset="0"/>
                <a:cs typeface="Times New Roman" panose="02020603050405020304" pitchFamily="18" charset="0"/>
              </a:rPr>
              <a:t>року</a:t>
            </a:r>
            <a:r>
              <a:rPr lang="uk-UA" sz="2200" b="1" dirty="0" smtClean="0">
                <a:latin typeface="Neue Haas Unica W1G Light" pitchFamily="34" charset="0"/>
                <a:cs typeface="Times New Roman" panose="02020603050405020304" pitchFamily="18" charset="0"/>
              </a:rPr>
              <a:t>;</a:t>
            </a:r>
            <a:endParaRPr lang="ru-RU" sz="2200" b="1" dirty="0" smtClean="0">
              <a:latin typeface="Neue Haas Unica W1G Light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880"/>
              </a:lnSpc>
              <a:buFontTx/>
              <a:buChar char="-"/>
              <a:defRPr/>
            </a:pP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Neue Haas Unica W1G Light" pitchFamily="34" charset="0"/>
                <a:cs typeface="Times New Roman" panose="02020603050405020304" pitchFamily="18" charset="0"/>
              </a:rPr>
              <a:t>Військово-обліковий документ (військовий квиток, приписне посвідчення, тимчасова довідка); </a:t>
            </a:r>
          </a:p>
          <a:p>
            <a:pPr marL="285750" indent="-285750">
              <a:lnSpc>
                <a:spcPts val="2880"/>
              </a:lnSpc>
              <a:buFontTx/>
              <a:buChar char="-"/>
              <a:defRPr/>
            </a:pP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Neue Haas Unica W1G Light" pitchFamily="34" charset="0"/>
                <a:cs typeface="Times New Roman" panose="02020603050405020304" pitchFamily="18" charset="0"/>
              </a:rPr>
              <a:t>Паспорт </a:t>
            </a: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Neue Haas Unica W1G Light" pitchFamily="34" charset="0"/>
                <a:cs typeface="Times New Roman" panose="02020603050405020304" pitchFamily="18" charset="0"/>
              </a:rPr>
              <a:t>громадянина </a:t>
            </a: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Neue Haas Unica W1G Light" pitchFamily="34" charset="0"/>
                <a:cs typeface="Times New Roman" panose="02020603050405020304" pitchFamily="18" charset="0"/>
              </a:rPr>
              <a:t>України,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Neue Haas Unica W1G Light" pitchFamily="34" charset="0"/>
                <a:cs typeface="Times New Roman" panose="02020603050405020304" pitchFamily="18" charset="0"/>
              </a:rPr>
              <a:t>ID – </a:t>
            </a: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Neue Haas Unica W1G Light" pitchFamily="34" charset="0"/>
                <a:cs typeface="Times New Roman" panose="02020603050405020304" pitchFamily="18" charset="0"/>
              </a:rPr>
              <a:t>картка;</a:t>
            </a:r>
          </a:p>
          <a:p>
            <a:pPr>
              <a:lnSpc>
                <a:spcPts val="2880"/>
              </a:lnSpc>
              <a:defRPr/>
            </a:pPr>
            <a:r>
              <a:rPr lang="uk-UA" sz="2200" b="1" dirty="0" smtClean="0">
                <a:solidFill>
                  <a:srgbClr val="FF0000"/>
                </a:solidFill>
                <a:latin typeface="Neue Haas Unica W1G Light" pitchFamily="34" charset="0"/>
                <a:cs typeface="Times New Roman" panose="02020603050405020304" pitchFamily="18" charset="0"/>
                <a:sym typeface="Wingdings 2"/>
              </a:rPr>
              <a:t> </a:t>
            </a: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Neue Haas Unica W1G Light" pitchFamily="34" charset="0"/>
                <a:cs typeface="Times New Roman" panose="02020603050405020304" pitchFamily="18" charset="0"/>
              </a:rPr>
              <a:t>Копія </a:t>
            </a: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Neue Haas Unica W1G Light" pitchFamily="34" charset="0"/>
                <a:cs typeface="Times New Roman" panose="02020603050405020304" pitchFamily="18" charset="0"/>
              </a:rPr>
              <a:t>паспорту (1,2,11 ст.) або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Neue Haas Unica W1G Light" pitchFamily="34" charset="0"/>
                <a:cs typeface="Times New Roman" panose="02020603050405020304" pitchFamily="18" charset="0"/>
              </a:rPr>
              <a:t>ID</a:t>
            </a: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Neue Haas Unica W1G Light" pitchFamily="34" charset="0"/>
                <a:cs typeface="Times New Roman" panose="02020603050405020304" pitchFamily="18" charset="0"/>
              </a:rPr>
              <a:t>-карти</a:t>
            </a:r>
            <a:r>
              <a:rPr lang="uk-UA" sz="2200" b="1" dirty="0">
                <a:latin typeface="Neue Haas Unica W1G Light" pitchFamily="34" charset="0"/>
              </a:rPr>
              <a:t>, </a:t>
            </a: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Neue Haas Unica W1G Light" pitchFamily="34" charset="0"/>
                <a:cs typeface="Times New Roman" panose="02020603050405020304" pitchFamily="18" charset="0"/>
              </a:rPr>
              <a:t>ідентифікаційного коду </a:t>
            </a:r>
            <a:r>
              <a:rPr lang="uk-UA" sz="2200" b="1" dirty="0">
                <a:latin typeface="Neue Haas Unica W1G Light" pitchFamily="34" charset="0"/>
                <a:cs typeface="Times New Roman" panose="02020603050405020304" pitchFamily="18" charset="0"/>
              </a:rPr>
              <a:t>одного з батьків </a:t>
            </a: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Neue Haas Unica W1G Light" pitchFamily="34" charset="0"/>
                <a:cs typeface="Times New Roman" panose="02020603050405020304" pitchFamily="18" charset="0"/>
              </a:rPr>
              <a:t>(</a:t>
            </a: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Neue Haas Unica W1G Light" pitchFamily="34" charset="0"/>
                <a:cs typeface="Times New Roman" panose="02020603050405020304" pitchFamily="18" charset="0"/>
              </a:rPr>
              <a:t>на кого буде оформлений договір</a:t>
            </a: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Neue Haas Unica W1G Light" pitchFamily="34" charset="0"/>
                <a:cs typeface="Times New Roman" panose="02020603050405020304" pitchFamily="18" charset="0"/>
              </a:rPr>
              <a:t>);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Neue Haas Unica W1G Light" pitchFamily="34" charset="0"/>
              <a:cs typeface="Times New Roman" panose="02020603050405020304" pitchFamily="18" charset="0"/>
            </a:endParaRPr>
          </a:p>
          <a:p>
            <a:pPr>
              <a:lnSpc>
                <a:spcPts val="2880"/>
              </a:lnSpc>
              <a:defRPr/>
            </a:pPr>
            <a:r>
              <a:rPr lang="uk-UA" sz="2400" b="1" dirty="0">
                <a:solidFill>
                  <a:srgbClr val="FF0000"/>
                </a:solidFill>
                <a:latin typeface="Neue Haas Unica W1G Light" pitchFamily="34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rgbClr val="FF0000"/>
                </a:solidFill>
                <a:latin typeface="Neue Haas Unica W1G Light" pitchFamily="34" charset="0"/>
                <a:cs typeface="Times New Roman" panose="02020603050405020304" pitchFamily="18" charset="0"/>
                <a:sym typeface="Wingdings 2"/>
              </a:rPr>
              <a:t> </a:t>
            </a: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Neue Haas Unica W1G Light" pitchFamily="34" charset="0"/>
                <a:cs typeface="Times New Roman" panose="02020603050405020304" pitchFamily="18" charset="0"/>
              </a:rPr>
              <a:t>Документ  про освіту;</a:t>
            </a:r>
          </a:p>
          <a:p>
            <a:pPr>
              <a:lnSpc>
                <a:spcPts val="2880"/>
              </a:lnSpc>
              <a:defRPr/>
            </a:pP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Neue Haas Unica W1G Light" pitchFamily="34" charset="0"/>
                <a:cs typeface="Times New Roman" panose="02020603050405020304" pitchFamily="18" charset="0"/>
                <a:sym typeface="Wingdings 2"/>
              </a:rPr>
              <a:t> </a:t>
            </a: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Neue Haas Unica W1G Light" pitchFamily="34" charset="0"/>
                <a:cs typeface="Times New Roman" panose="02020603050405020304" pitchFamily="18" charset="0"/>
              </a:rPr>
              <a:t>Документи</a:t>
            </a: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Neue Haas Unica W1G Light" pitchFamily="34" charset="0"/>
                <a:cs typeface="Times New Roman" panose="02020603050405020304" pitchFamily="18" charset="0"/>
              </a:rPr>
              <a:t>, що підтверджують право вступу за пільгами</a:t>
            </a: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Neue Haas Unica W1G Light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ts val="2880"/>
              </a:lnSpc>
              <a:buFont typeface="Wingdings" pitchFamily="2" charset="2"/>
              <a:buChar char="ü"/>
              <a:defRPr/>
            </a:pP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Neue Haas Unica W1G Light" pitchFamily="34" charset="0"/>
                <a:cs typeface="Times New Roman" panose="02020603050405020304" pitchFamily="18" charset="0"/>
              </a:rPr>
              <a:t>Мотиваційний лист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Neue Haas Unica W1G Light" pitchFamily="34" charset="0"/>
              <a:cs typeface="Times New Roman" panose="02020603050405020304" pitchFamily="18" charset="0"/>
            </a:endParaRPr>
          </a:p>
          <a:p>
            <a:pPr>
              <a:lnSpc>
                <a:spcPts val="2880"/>
              </a:lnSpc>
              <a:defRPr/>
            </a:pPr>
            <a:r>
              <a:rPr lang="uk-UA" sz="2400" b="1" dirty="0">
                <a:solidFill>
                  <a:srgbClr val="FF0000"/>
                </a:solidFill>
                <a:latin typeface="Neue Haas Unica W1G Light" pitchFamily="34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rgbClr val="FF0000"/>
                </a:solidFill>
                <a:latin typeface="Neue Haas Unica W1G Light" pitchFamily="34" charset="0"/>
                <a:cs typeface="Times New Roman" panose="02020603050405020304" pitchFamily="18" charset="0"/>
                <a:sym typeface="Wingdings 2"/>
              </a:rPr>
              <a:t> </a:t>
            </a: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Neue Haas Unica W1G Light" pitchFamily="34" charset="0"/>
                <a:cs typeface="Times New Roman" panose="02020603050405020304" pitchFamily="18" charset="0"/>
              </a:rPr>
              <a:t>6 </a:t>
            </a: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Neue Haas Unica W1G Light" pitchFamily="34" charset="0"/>
                <a:cs typeface="Times New Roman" panose="02020603050405020304" pitchFamily="18" charset="0"/>
              </a:rPr>
              <a:t>фотокарток розміром 3х4.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Neue Haas Unica W1G Light" pitchFamily="34" charset="0"/>
              <a:cs typeface="Times New Roman" panose="02020603050405020304" pitchFamily="18" charset="0"/>
            </a:endParaRPr>
          </a:p>
          <a:p>
            <a:pPr>
              <a:lnSpc>
                <a:spcPts val="2880"/>
              </a:lnSpc>
              <a:defRPr/>
            </a:pPr>
            <a:r>
              <a:rPr lang="uk-UA" sz="2400" b="1" dirty="0">
                <a:solidFill>
                  <a:srgbClr val="FF0000"/>
                </a:solidFill>
                <a:latin typeface="Neue Haas Unica W1G Light" pitchFamily="34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rgbClr val="FF0000"/>
                </a:solidFill>
                <a:latin typeface="Neue Haas Unica W1G Light" pitchFamily="34" charset="0"/>
                <a:cs typeface="Times New Roman" panose="02020603050405020304" pitchFamily="18" charset="0"/>
                <a:sym typeface="Wingdings 2"/>
              </a:rPr>
              <a:t> </a:t>
            </a: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Neue Haas Unica W1G Light" pitchFamily="34" charset="0"/>
                <a:cs typeface="Times New Roman" panose="02020603050405020304" pitchFamily="18" charset="0"/>
              </a:rPr>
              <a:t>6 </a:t>
            </a: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Neue Haas Unica W1G Light" pitchFamily="34" charset="0"/>
                <a:cs typeface="Times New Roman" panose="02020603050405020304" pitchFamily="18" charset="0"/>
              </a:rPr>
              <a:t>конвертів з марками по Україні.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Neue Haas Unica W1G Light" pitchFamily="34" charset="0"/>
              <a:cs typeface="Times New Roman" panose="02020603050405020304" pitchFamily="18" charset="0"/>
            </a:endParaRPr>
          </a:p>
          <a:p>
            <a:pPr>
              <a:lnSpc>
                <a:spcPts val="2880"/>
              </a:lnSpc>
              <a:defRPr/>
            </a:pPr>
            <a:r>
              <a:rPr lang="uk-UA" sz="2400" b="1" dirty="0">
                <a:solidFill>
                  <a:srgbClr val="FF0000"/>
                </a:solidFill>
                <a:latin typeface="Neue Haas Unica W1G Light" pitchFamily="34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rgbClr val="FF0000"/>
                </a:solidFill>
                <a:latin typeface="Neue Haas Unica W1G Light" pitchFamily="34" charset="0"/>
                <a:cs typeface="Times New Roman" panose="02020603050405020304" pitchFamily="18" charset="0"/>
                <a:sym typeface="Wingdings 2"/>
              </a:rPr>
              <a:t> </a:t>
            </a: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Neue Haas Unica W1G Light" pitchFamily="34" charset="0"/>
                <a:cs typeface="Times New Roman" panose="02020603050405020304" pitchFamily="18" charset="0"/>
              </a:rPr>
              <a:t>Папка </a:t>
            </a: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Neue Haas Unica W1G Light" pitchFamily="34" charset="0"/>
                <a:cs typeface="Times New Roman" panose="02020603050405020304" pitchFamily="18" charset="0"/>
              </a:rPr>
              <a:t>на зав’язках.</a:t>
            </a:r>
          </a:p>
          <a:p>
            <a:pPr marL="285750" indent="-285750">
              <a:buFontTx/>
              <a:buChar char="-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defRPr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07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DIN Condensed"/>
        <a:ea typeface=""/>
        <a:cs typeface=""/>
      </a:majorFont>
      <a:minorFont>
        <a:latin typeface="DIN Condens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490</Words>
  <Application>Microsoft Office PowerPoint</Application>
  <PresentationFormat>Произвольный</PresentationFormat>
  <Paragraphs>152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ФАХОВИЙ КОЛЕДЖ ЕКОНОМІКИ І ПРАВА ВІННИЦЬКОГО КООПЕРАТИВНОГО ІНСТИТУТУ</vt:lpstr>
      <vt:lpstr>ВСТУП 2023</vt:lpstr>
      <vt:lpstr>ФАХОВИЙ КОЛЕДЖ ЕКОНОМІКИ І ПРАВА ВІННИЦЬКОГО КООПЕРАТИВНОГО ІНСТИТУТУ</vt:lpstr>
      <vt:lpstr>Презентация PowerPoint</vt:lpstr>
      <vt:lpstr>ПЕРЕЛІК ВСТУПНИХ ІСПИТІВ  ДЛЯ ВСТУПУ ДО ФАХОВОГО КОЛЕДЖУ</vt:lpstr>
      <vt:lpstr>ПЕРЕЛІК ВСТУПНИХ ІСПИТІВ ДЛЯ ВСТУПУ ДО ФАХОВОГО КОЛЕДЖУ</vt:lpstr>
      <vt:lpstr>ПЕРЕЛІК ВСТУПНИХ ІСПИТІВ  ДЛЯ ВСТУПУ ДО ФАХОВОГО КОЛЕДЖУ (для випускників ПТУ)</vt:lpstr>
      <vt:lpstr>ПЕРЕЛІК ВСТУПНИХ ІСПИТІВ ДЛЯ ВСТУПУ ДО ФАХОВОГО КОЛЕДЖУ (для випускників ПТУ)</vt:lpstr>
      <vt:lpstr>ПЕРЕЛІК ДОКУМЕНТІВ ДЛЯ ВСТУПУ</vt:lpstr>
      <vt:lpstr>ДОЛУЧАЙСЯ ДО НАС!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Штабу Начальник</dc:creator>
  <cp:lastModifiedBy>312</cp:lastModifiedBy>
  <cp:revision>69</cp:revision>
  <dcterms:created xsi:type="dcterms:W3CDTF">2019-11-12T14:05:09Z</dcterms:created>
  <dcterms:modified xsi:type="dcterms:W3CDTF">2023-03-31T08:09:59Z</dcterms:modified>
</cp:coreProperties>
</file>