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73" r:id="rId4"/>
    <p:sldId id="287" r:id="rId5"/>
    <p:sldId id="291" r:id="rId6"/>
    <p:sldId id="294" r:id="rId7"/>
    <p:sldId id="279" r:id="rId8"/>
    <p:sldId id="283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2823"/>
    <a:srgbClr val="FFD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2816" autoAdjust="0"/>
  </p:normalViewPr>
  <p:slideViewPr>
    <p:cSldViewPr snapToGrid="0">
      <p:cViewPr>
        <p:scale>
          <a:sx n="70" d="100"/>
          <a:sy n="70" d="100"/>
        </p:scale>
        <p:origin x="-48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6350" y="343058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E52823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6350" y="5818188"/>
            <a:ext cx="9144000" cy="1655762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F90F-D53D-40C2-9CD1-1E4C45B92003}" type="datetimeFigureOut">
              <a:rPr lang="uk-UA" smtClean="0"/>
              <a:t>31.03.2023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D2E6-F594-435E-9F0E-CC6BF810B527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848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F90F-D53D-40C2-9CD1-1E4C45B92003}" type="datetimeFigureOut">
              <a:rPr lang="uk-UA" smtClean="0"/>
              <a:t>31.03.2023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D2E6-F594-435E-9F0E-CC6BF810B527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7231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F90F-D53D-40C2-9CD1-1E4C45B92003}" type="datetimeFigureOut">
              <a:rPr lang="uk-UA" smtClean="0"/>
              <a:t>31.03.2023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D2E6-F594-435E-9F0E-CC6BF810B527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7309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F90F-D53D-40C2-9CD1-1E4C45B92003}" type="datetimeFigureOut">
              <a:rPr lang="uk-UA" smtClean="0"/>
              <a:t>31.03.2023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D2E6-F594-435E-9F0E-CC6BF810B527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1862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E5282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5675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F90F-D53D-40C2-9CD1-1E4C45B92003}" type="datetimeFigureOut">
              <a:rPr lang="uk-UA" smtClean="0"/>
              <a:t>31.03.2023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D2E6-F594-435E-9F0E-CC6BF810B527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3298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F90F-D53D-40C2-9CD1-1E4C45B92003}" type="datetimeFigureOut">
              <a:rPr lang="uk-UA" smtClean="0"/>
              <a:t>31.03.2023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D2E6-F594-435E-9F0E-CC6BF810B527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0009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F90F-D53D-40C2-9CD1-1E4C45B92003}" type="datetimeFigureOut">
              <a:rPr lang="uk-UA" smtClean="0"/>
              <a:t>31.03.2023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D2E6-F594-435E-9F0E-CC6BF810B527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7583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F90F-D53D-40C2-9CD1-1E4C45B92003}" type="datetimeFigureOut">
              <a:rPr lang="uk-UA" smtClean="0"/>
              <a:t>31.03.2023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D2E6-F594-435E-9F0E-CC6BF810B527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8645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F90F-D53D-40C2-9CD1-1E4C45B92003}" type="datetimeFigureOut">
              <a:rPr lang="uk-UA" smtClean="0"/>
              <a:t>31.03.2023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D2E6-F594-435E-9F0E-CC6BF810B527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7975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F90F-D53D-40C2-9CD1-1E4C45B92003}" type="datetimeFigureOut">
              <a:rPr lang="uk-UA" smtClean="0"/>
              <a:t>31.03.2023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D2E6-F594-435E-9F0E-CC6BF810B527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58401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AF90F-D53D-40C2-9CD1-1E4C45B92003}" type="datetimeFigureOut">
              <a:rPr lang="uk-UA" smtClean="0"/>
              <a:t>31.03.2023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7D2E6-F594-435E-9F0E-CC6BF810B527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772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425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1881"/>
            <a:ext cx="11141990" cy="1325563"/>
          </a:xfrm>
        </p:spPr>
        <p:txBody>
          <a:bodyPr>
            <a:normAutofit/>
          </a:bodyPr>
          <a:lstStyle/>
          <a:p>
            <a:r>
              <a:rPr lang="ru-RU" sz="3600" dirty="0">
                <a:cs typeface="Times New Roman" pitchFamily="18" charset="0"/>
              </a:rPr>
              <a:t/>
            </a:r>
            <a:br>
              <a:rPr lang="ru-RU" sz="3600" dirty="0">
                <a:cs typeface="Times New Roman" pitchFamily="18" charset="0"/>
              </a:rPr>
            </a:br>
            <a:r>
              <a:rPr lang="uk-UA" sz="4000" dirty="0" smtClean="0">
                <a:cs typeface="Times New Roman" pitchFamily="18" charset="0"/>
              </a:rPr>
              <a:t>ВІННИЦЬКИЙ КООПЕРАТИВНИЙ ІНСТИТУТ</a:t>
            </a:r>
            <a:endParaRPr lang="uk-UA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867182" y="1549835"/>
            <a:ext cx="91904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i="1" dirty="0">
                <a:solidFill>
                  <a:srgbClr val="FF0000"/>
                </a:solidFill>
              </a:rPr>
              <a:t>Випускники </a:t>
            </a:r>
            <a:r>
              <a:rPr lang="uk-UA" sz="4800" b="1" i="1" dirty="0" smtClean="0">
                <a:solidFill>
                  <a:srgbClr val="FF0000"/>
                </a:solidFill>
              </a:rPr>
              <a:t>11 </a:t>
            </a:r>
            <a:r>
              <a:rPr lang="uk-UA" sz="4800" b="1" i="1" dirty="0">
                <a:solidFill>
                  <a:srgbClr val="FF0000"/>
                </a:solidFill>
              </a:rPr>
              <a:t>класів</a:t>
            </a:r>
            <a:endParaRPr lang="ru-RU" sz="4800" b="1" i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277977"/>
              </p:ext>
            </p:extLst>
          </p:nvPr>
        </p:nvGraphicFramePr>
        <p:xfrm>
          <a:off x="604433" y="2507551"/>
          <a:ext cx="11220773" cy="445405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930478"/>
                <a:gridCol w="4290295"/>
              </a:tblGrid>
              <a:tr h="483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ea typeface="Times New Roman"/>
                          <a:cs typeface="Times New Roman" panose="02020603050405020304" pitchFamily="18" charset="0"/>
                        </a:rPr>
                        <a:t>РЕЄСТРАЦІЯ ЕЛЕКТРОННИХ КАБІНЕТІВ</a:t>
                      </a:r>
                      <a:endParaRPr lang="ru-RU" sz="1800" b="0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Neue Haas Unica W1G Light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ea typeface="Times New Roman"/>
                          <a:cs typeface="Times New Roman" panose="02020603050405020304" pitchFamily="18" charset="0"/>
                        </a:rPr>
                        <a:t>01 липня </a:t>
                      </a:r>
                      <a:r>
                        <a:rPr lang="uk-UA" sz="1800" b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ea typeface="Times New Roman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uk-UA" sz="1800" b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ea typeface="Times New Roman"/>
                          <a:cs typeface="Times New Roman" panose="02020603050405020304" pitchFamily="18" charset="0"/>
                        </a:rPr>
                        <a:t>року</a:t>
                      </a:r>
                      <a:endParaRPr lang="ru-RU" sz="1800" b="0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Neue Haas Unica W1G Light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ПОЧАТОК ПРИЙОМУ ЗАЯВ ТА ДОКУМЕНТІВ</a:t>
                      </a:r>
                      <a:endParaRPr lang="ru-RU" sz="1800" b="0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Neue Haas Unica W1G Light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19  </a:t>
                      </a:r>
                      <a:r>
                        <a:rPr lang="uk-UA" sz="1800" b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липня  </a:t>
                      </a:r>
                      <a:r>
                        <a:rPr lang="uk-UA" sz="1800" b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uk-UA" sz="1800" b="0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року</a:t>
                      </a:r>
                      <a:endParaRPr lang="ru-RU" sz="1800" b="0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Neue Haas Unica W1G Light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93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ЗАКІНЧЕННЯ ПРИЙОМУ ЗАЯВ ТА ДОКУМЕНТІВ </a:t>
                      </a:r>
                      <a:endParaRPr lang="ru-RU" sz="1800" b="0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Neue Haas Unica W1G Light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baseline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31 ли</a:t>
                      </a:r>
                      <a:r>
                        <a:rPr lang="uk-UA" sz="1800" b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пня 2023 </a:t>
                      </a:r>
                      <a:r>
                        <a:rPr lang="uk-UA" sz="1800" b="0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року</a:t>
                      </a:r>
                      <a:endParaRPr lang="ru-RU" sz="1800" b="0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Neue Haas Unica W1G Light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uk-UA" sz="1800" b="0" kern="120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uk-UA" sz="1800" b="0" kern="1200" baseline="3000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ea typeface="+mn-ea"/>
                          <a:cs typeface="Times New Roman" panose="02020603050405020304" pitchFamily="18" charset="0"/>
                        </a:rPr>
                        <a:t>00</a:t>
                      </a:r>
                      <a:r>
                        <a:rPr lang="uk-UA" sz="1800" b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b="0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годині</a:t>
                      </a:r>
                      <a:endParaRPr lang="ru-RU" sz="1800" b="0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Neue Haas Unica W1G Light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4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СТРОКИ ПРОВЕДЕННЯ ЗАКЛАДОМ ВИЩОЇ ОСВІТИ ІНДИВІДУАЛЬНИХ</a:t>
                      </a:r>
                      <a:r>
                        <a:rPr lang="uk-UA" sz="1800" b="0" baseline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 УСНИХ СПІВБЕСІД</a:t>
                      </a:r>
                      <a:endParaRPr lang="ru-RU" sz="1800" b="0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Neue Haas Unica W1G Light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07 </a:t>
                      </a:r>
                      <a:r>
                        <a:rPr lang="uk-UA" sz="1800" b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1800" b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31 липня 2023 </a:t>
                      </a:r>
                      <a:r>
                        <a:rPr lang="uk-UA" sz="1800" b="0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року</a:t>
                      </a:r>
                      <a:endParaRPr lang="ru-RU" sz="1800" b="0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Neue Haas Unica W1G Light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93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ТЕРМІН ОПРИЛЮДНЕННЯ РЕЙТИНГОВОГО СПИСКУ ВСТУПНИКІВ</a:t>
                      </a:r>
                      <a:endParaRPr lang="ru-RU" sz="1800" b="0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Neue Haas Unica W1G Light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09</a:t>
                      </a:r>
                      <a:r>
                        <a:rPr lang="uk-UA" sz="1800" b="0" baseline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b="0" baseline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сер</a:t>
                      </a:r>
                      <a:r>
                        <a:rPr lang="uk-UA" sz="1800" b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пня </a:t>
                      </a:r>
                      <a:r>
                        <a:rPr lang="uk-UA" sz="1800" b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2023 року</a:t>
                      </a:r>
                      <a:endParaRPr lang="ru-RU" sz="1800" b="0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Neue Haas Unica W1G Light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Neue Haas Unica W1G Light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3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ТЕРМІНИ ЗАРАХУВАННЯ ВСТУПНИКІВ</a:t>
                      </a:r>
                      <a:endParaRPr lang="ru-RU" sz="1800" b="0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Neue Haas Unica W1G Light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uk-UA" sz="1800" b="0" baseline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 серп</a:t>
                      </a:r>
                      <a:r>
                        <a:rPr lang="uk-UA" sz="1800" b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ня 2023 </a:t>
                      </a:r>
                      <a:r>
                        <a:rPr lang="uk-UA" sz="1800" b="0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Neue Haas Unica W1G Light" pitchFamily="34" charset="0"/>
                          <a:cs typeface="Times New Roman" panose="02020603050405020304" pitchFamily="18" charset="0"/>
                        </a:rPr>
                        <a:t>року</a:t>
                      </a:r>
                      <a:endParaRPr lang="ru-RU" sz="1800" b="0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Neue Haas Unica W1G Light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51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Результат пошуку зображень за запитом &quot;конкурсный отбор в институту&quot;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191199" y="2475791"/>
            <a:ext cx="1924212" cy="2619214"/>
          </a:xfrm>
          <a:prstGeom prst="rect">
            <a:avLst/>
          </a:prstGeom>
          <a:ln>
            <a:noFill/>
          </a:ln>
          <a:effectLst>
            <a:softEdge rad="0"/>
          </a:effectLst>
          <a:extLst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634628" y="292556"/>
            <a:ext cx="10515600" cy="935744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 ВСТУП ДО ІНСТИТУТУ (для випускників 11 класів) </a:t>
            </a:r>
            <a:endParaRPr lang="uk-UA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332081"/>
              </p:ext>
            </p:extLst>
          </p:nvPr>
        </p:nvGraphicFramePr>
        <p:xfrm>
          <a:off x="2618095" y="986335"/>
          <a:ext cx="9429750" cy="5366065"/>
        </p:xfrm>
        <a:graphic>
          <a:graphicData uri="http://schemas.openxmlformats.org/drawingml/2006/table">
            <a:tbl>
              <a:tblPr/>
              <a:tblGrid>
                <a:gridCol w="2759123"/>
                <a:gridCol w="5145206"/>
                <a:gridCol w="1525421"/>
              </a:tblGrid>
              <a:tr h="473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СПЕЦІАЛЬНІСТЬ 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РЕЗУЛЬТАТИ 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НМТ / ІНДИВІДУАЛЬНА УСНАСПІВБЕСІДА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 З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ПРЕДМЕТІВ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СТРОКИ 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НАВЧАННЯ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300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071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ОБЛІК І ОПОДАТКУВАННЯ</a:t>
                      </a:r>
                    </a:p>
                  </a:txBody>
                  <a:tcPr marL="26377" marR="2637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Українська мова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4 роки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30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Математика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30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 Історія України, Географія, Фізика, Іноземна мова, Хімія, Біологія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3119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Мотиваційний лист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300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072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ФІНАНСИ, БАНКІВСЬКА СПРАВА, СТРАХУВАННЯ  ТА ФОНДОВИЙ РИНОК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Українська мова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4 роки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30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Математика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30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 Історія України , Географія, Фізика, Іноземна мова, Хімія, Біологія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30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Мотиваційний лист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300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073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МЕНЕДЖМЕНТ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Українська мова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4 роки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30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Математика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30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Історія України, Географія, Фізика, Іноземна мова, Хімія, Біологія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30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Мотиваційний лист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300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075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МАРКЕТИНГ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Українська мова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4 роки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30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Математика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30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 Історія України, Географія, Фізика, Іноземна мова, Хімія, Біологія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30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Мотиваційний лист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300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076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ПІДПРИЄМНИЦТВО ТА ТОРГІВЛЯ</a:t>
                      </a: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Українська мова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4 роки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30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Математика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30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 Історія України , Географія, Фізика, Іноземна мова, Хімія, Біологія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30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Мотиваційний лист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300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081 ПРАВО</a:t>
                      </a: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Українська мова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4 роки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30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Історія України, Географія, Фізика, Іноземна мова, Хімія, Біологія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1910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 Математика </a:t>
                      </a: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8127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eHaasUnicaW06-Light" pitchFamily="34" charset="0"/>
                          <a:cs typeface="Times New Roman" pitchFamily="18" charset="0"/>
                        </a:rPr>
                        <a:t>Мотиваційний лист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ueHaasUnicaW06-Light" pitchFamily="34" charset="0"/>
                        <a:cs typeface="Times New Roman" pitchFamily="18" charset="0"/>
                      </a:endParaRPr>
                    </a:p>
                  </a:txBody>
                  <a:tcPr marL="26377" marR="263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64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ПЕРЕЛІК СЕРТИФІКАТІВ </a:t>
            </a:r>
            <a:r>
              <a:rPr lang="uk-UA" sz="2800" dirty="0" smtClean="0"/>
              <a:t>ЗНО (2020 – 2021 </a:t>
            </a:r>
            <a:r>
              <a:rPr lang="uk-UA" sz="2800" dirty="0" err="1" smtClean="0"/>
              <a:t>р.р</a:t>
            </a:r>
            <a:r>
              <a:rPr lang="uk-UA" sz="2800" dirty="0" smtClean="0"/>
              <a:t>.)/ НМТ (2022 – 2023 </a:t>
            </a:r>
            <a:r>
              <a:rPr lang="uk-UA" sz="2800" dirty="0" err="1" smtClean="0"/>
              <a:t>р.р</a:t>
            </a:r>
            <a:r>
              <a:rPr lang="uk-UA" sz="2800" dirty="0" smtClean="0"/>
              <a:t>)/ ІНДИВІДУАЛЬНІ УСНІ СПІВБЕСІДИ ДЛЯ </a:t>
            </a:r>
            <a:r>
              <a:rPr lang="uk-UA" sz="2800" dirty="0"/>
              <a:t>ВИПУСКНИКІВ КОЛЕДЖІВ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27394977"/>
              </p:ext>
            </p:extLst>
          </p:nvPr>
        </p:nvGraphicFramePr>
        <p:xfrm>
          <a:off x="685799" y="1732945"/>
          <a:ext cx="10729914" cy="4850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2810"/>
                <a:gridCol w="2512041"/>
                <a:gridCol w="940843"/>
                <a:gridCol w="1621026"/>
                <a:gridCol w="958400"/>
                <a:gridCol w="2694794"/>
              </a:tblGrid>
              <a:tr h="594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Спеціальності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Складові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конкурсного бала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Шкала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Форма вступного випробування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Вагові </a:t>
                      </a:r>
                      <a:r>
                        <a:rPr lang="uk-UA" sz="1300" dirty="0" err="1">
                          <a:solidFill>
                            <a:schemeClr val="tx1"/>
                          </a:solidFill>
                          <a:effectLst/>
                        </a:rPr>
                        <a:t>коеф</a:t>
                      </a: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Термін навчання,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денна/дуальна/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заочна </a:t>
                      </a: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форми </a:t>
                      </a: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здобуття освіти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03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071 Облік і оподаткування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ЗНО </a:t>
                      </a: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з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української мови і </a:t>
                      </a: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літератури / НМТ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/ Індивідуальна усна співбесіда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100-200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Тестування/індивідуальна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усна співбесіда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</a:rPr>
                        <a:t>На основі ОКР Молодший спеціаліст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1р.10 міс / 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1р.10 міс 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(для усіх спеціальностей</a:t>
                      </a: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</a:rPr>
                        <a:t>На основі ОПС Фаховий молодший бакалавр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2р. 10м./2р. 10м. 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(для усіх спеціальностей)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1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ЗНО </a:t>
                      </a: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з Математики, або  Історії України, або Іноземної мови, або Біології, або Географії, або Фізики, або </a:t>
                      </a: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Хімії / НМТ /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Індивідуальна усна співбесіда</a:t>
                      </a: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100-200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Тестування/індивідуальна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усна співбесіда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Мотиваційний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лист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03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072 Фінанси, банківська справа та страхування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ЗНО з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української мови і літератури / НМТ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/ Індивідуальна усна співбесіда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100-200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Тестування/індивідуальна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усна співбесіда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</a:rPr>
                        <a:t>На основі ОКР Молодший спеціаліст</a:t>
                      </a:r>
                      <a:endParaRPr lang="ru-RU" sz="13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1р.10 міс / 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1р.10 міс 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(для усіх спеціальностей)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</a:rPr>
                        <a:t>На основі ОПС Фаховий молодший бакалавр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2р. 10м./2р. 10м. 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(для усіх спеціальностей))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1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ЗНО з Математики, або  Історії України, або Іноземної мови, або Біології, або Географії, або Фізики, або Хімії / НМТ /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Індивідуальна усна співбесіда</a:t>
                      </a: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100-200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Тестування/індивідуальна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усна співбесіда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Мотиваційний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лист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77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22" y="365125"/>
            <a:ext cx="10515600" cy="1325563"/>
          </a:xfrm>
        </p:spPr>
        <p:txBody>
          <a:bodyPr>
            <a:normAutofit/>
          </a:bodyPr>
          <a:lstStyle/>
          <a:p>
            <a:r>
              <a:rPr lang="uk-UA" sz="2800" dirty="0"/>
              <a:t>ПЕРЕЛІК СЕРТИФІКАТІВ ЗНО (</a:t>
            </a:r>
            <a:r>
              <a:rPr lang="uk-UA" sz="2800" dirty="0" smtClean="0"/>
              <a:t>2020 </a:t>
            </a:r>
            <a:r>
              <a:rPr lang="uk-UA" sz="2800" dirty="0"/>
              <a:t>– 2021 </a:t>
            </a:r>
            <a:r>
              <a:rPr lang="uk-UA" sz="2800" dirty="0" err="1"/>
              <a:t>р.р</a:t>
            </a:r>
            <a:r>
              <a:rPr lang="uk-UA" sz="2800" dirty="0"/>
              <a:t>.)/ НМТ (2022 – 2023 </a:t>
            </a:r>
            <a:r>
              <a:rPr lang="uk-UA" sz="2800" dirty="0" err="1"/>
              <a:t>р.р</a:t>
            </a:r>
            <a:r>
              <a:rPr lang="uk-UA" sz="2800" dirty="0" smtClean="0"/>
              <a:t>)/ </a:t>
            </a:r>
            <a:r>
              <a:rPr lang="uk-UA" sz="2800" dirty="0"/>
              <a:t>ІНДИВІДУАЛЬНІ УСНІ СПІВБЕСІДИ ДЛЯ ВИПУСКНИКІВ КОЛЕДЖІВ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99011396"/>
              </p:ext>
            </p:extLst>
          </p:nvPr>
        </p:nvGraphicFramePr>
        <p:xfrm>
          <a:off x="748494" y="1593832"/>
          <a:ext cx="10933990" cy="51485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1625"/>
                <a:gridCol w="3289111"/>
                <a:gridCol w="1235506"/>
                <a:gridCol w="1505190"/>
                <a:gridCol w="671244"/>
                <a:gridCol w="2661314"/>
              </a:tblGrid>
              <a:tr h="315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Спеціальності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Складові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конкурсного бала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Шкала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Форма вступного випробування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Вагові коеф.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Термін навчання,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денна/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заочна форма здобуття освіти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516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073 Менеджмент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ЗНО з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української мови і літератури / НМТ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/ Індивідуальна усна співбесіда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100-200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Тестування/ </a:t>
                      </a: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індивідуальна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усна співбесіда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</a:rPr>
                        <a:t>На основі ОКР Молодший спеціаліст</a:t>
                      </a:r>
                      <a:endParaRPr lang="ru-RU" sz="13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1р.10 міс / 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1р.10 міс 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(для усіх спеціальностей)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</a:rPr>
                        <a:t>На основі ОПС Фаховий молодший бакалавр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2р. 10м./2р. 10м. 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(для усіх спеціальностей))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148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ЗНО з Математики, або  Історії України, або Іноземної мови, або Біології, або Географії, або Фізики, або Хімії / НМТ /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Індивідуальна усна співбесіда</a:t>
                      </a:r>
                      <a:endParaRPr lang="uk-UA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100-200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Тестування/ </a:t>
                      </a: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індивідуальна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усна співбесіда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5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Мотиваційний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лист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893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075 Маркетинг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ЗНО з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української мови і літератури / НМТ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/ Індивідуальна усна співбесіда</a:t>
                      </a: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100-200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Тестування/ індивідуальна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усна співбесіда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</a:rPr>
                        <a:t>На основі ОКР Молодший спеціаліст</a:t>
                      </a:r>
                      <a:endParaRPr lang="ru-RU" sz="13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1р.10 міс / 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1р.10 міс 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(для усіх спеціальностей)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</a:rPr>
                        <a:t>На основі ОПС Фаховий молодший бакалавр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2р. 10м./2р. 10м. 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(для усіх спеціальностей))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27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ЗНО з Математики, або  Історії України, або Іноземної мови, або Біології, або Географії, або Фізики, або Хімії / НМТ /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Індивідуальна усна співбесіда</a:t>
                      </a: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100-200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Тестування/ індивідуальна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усна співбесіда</a:t>
                      </a: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33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Мотиваційний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лист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6873" marR="16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61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ПЕРЕЛІК СЕРТИФІКАТІВ ЗНО (2020 – 2021 </a:t>
            </a:r>
            <a:r>
              <a:rPr lang="uk-UA" sz="3200" dirty="0" err="1" smtClean="0"/>
              <a:t>р.р</a:t>
            </a:r>
            <a:r>
              <a:rPr lang="uk-UA" sz="3200" dirty="0" smtClean="0"/>
              <a:t>.)/ </a:t>
            </a:r>
            <a:r>
              <a:rPr lang="uk-UA" sz="3200" dirty="0"/>
              <a:t>НМТ (2022 – 2023 </a:t>
            </a:r>
            <a:r>
              <a:rPr lang="uk-UA" sz="3200" dirty="0" err="1"/>
              <a:t>р.р</a:t>
            </a:r>
            <a:r>
              <a:rPr lang="uk-UA" sz="3200" dirty="0" smtClean="0"/>
              <a:t>)/ ІНДИВІДУАЛЬНІ УСНІ СПІВБЕСІДИ ДЛЯ ВИПУСКНИКІВ КОЛЕДЖІВ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03749623"/>
              </p:ext>
            </p:extLst>
          </p:nvPr>
        </p:nvGraphicFramePr>
        <p:xfrm>
          <a:off x="838200" y="1591036"/>
          <a:ext cx="10809028" cy="5240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4875"/>
                <a:gridCol w="3147943"/>
                <a:gridCol w="1505190"/>
                <a:gridCol w="1505190"/>
                <a:gridCol w="755703"/>
                <a:gridCol w="2140127"/>
              </a:tblGrid>
              <a:tr h="315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Спеціальності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Складові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конкурсного бала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Шкала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Форма вступного випробування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Вагові коеф.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Термін навчання,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денна/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solidFill>
                            <a:schemeClr val="tx1"/>
                          </a:solidFill>
                          <a:effectLst/>
                        </a:rPr>
                        <a:t>заочна форма здобуття освіти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14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076 Підприємництво, торгівля та біржова діяльність 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ЗНО з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української мови і літератури / НМТ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/ Індивідуальна усна співбесіда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100-200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Тестування/ індивідуальна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усна співбесіда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</a:rPr>
                        <a:t>На основі ОКР Молодший спеціаліст</a:t>
                      </a:r>
                      <a:endParaRPr lang="ru-RU" sz="13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1р.10 міс / 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1р.10 міс 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(для усіх спеціальностей)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</a:rPr>
                        <a:t>На основі ОПС Фаховий молодший бакалавр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2р. 10м./2р. 10м. 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(для усіх спеціальностей))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27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ЗНО з Математики, або  Історії України, або Іноземної мови, або Біології, або Географії, або Фізики, або Хімії / НМТ /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Індивідуальна усна співбесіда</a:t>
                      </a: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100-200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Тестування/ індивідуальна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усна співбесіда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Мотиваційний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лист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140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081 Право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ЗНО з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української мови і літератури / НМТ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/ Індивідуальна усна співбесіда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100-200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Тестування/ індивідуальна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усна співбесіда</a:t>
                      </a: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</a:rPr>
                        <a:t>На основі ОКР Молодший спеціаліст</a:t>
                      </a:r>
                      <a:endParaRPr lang="ru-RU" sz="13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1р.10 міс / 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1р.10 міс 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(для усіх спеціальностей)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chemeClr val="tx1"/>
                          </a:solidFill>
                          <a:effectLst/>
                        </a:rPr>
                        <a:t>На основі ОПС Фаховий молодший бакалавр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2р. 10м./2р. 10м. 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(для усіх спеціальностей))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ЗНО з Математики, або  Історії України, або Іноземної мови, або Біології, або Географії, або Фізики, або Хімії / НМТ /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Індивідуальна усна співбесіда</a:t>
                      </a: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100-200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Тестування/ індивідуальна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усна співбесіда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dirty="0" smtClean="0">
                          <a:solidFill>
                            <a:schemeClr val="tx1"/>
                          </a:solidFill>
                          <a:effectLst/>
                        </a:rPr>
                        <a:t>Мотиваційний</a:t>
                      </a:r>
                      <a:r>
                        <a:rPr lang="uk-UA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лист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16873" marR="16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28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0630" y="365125"/>
            <a:ext cx="10515600" cy="1325563"/>
          </a:xfrm>
        </p:spPr>
        <p:txBody>
          <a:bodyPr>
            <a:normAutofit/>
          </a:bodyPr>
          <a:lstStyle/>
          <a:p>
            <a:r>
              <a:rPr lang="uk-UA" sz="4000" dirty="0" smtClean="0"/>
              <a:t>ПЕРЕЛІК ДОКУМЕНТІВ ДЛЯ ВСТУПУ</a:t>
            </a:r>
            <a:endParaRPr lang="uk-UA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898893" y="1858295"/>
            <a:ext cx="1089530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uk-UA" b="1" dirty="0" smtClean="0">
                <a:solidFill>
                  <a:srgbClr val="FF0000"/>
                </a:solidFill>
                <a:latin typeface="Neue Haas Unica W1G Light" pitchFamily="34" charset="0"/>
                <a:cs typeface="Times New Roman" panose="02020603050405020304" pitchFamily="18" charset="0"/>
              </a:rPr>
              <a:t> </a:t>
            </a:r>
            <a:r>
              <a:rPr lang="uk-UA" sz="2200" b="1" dirty="0">
                <a:solidFill>
                  <a:srgbClr val="FF0000"/>
                </a:solidFill>
                <a:latin typeface="Neue Haas Unica W1G Light" pitchFamily="34" charset="0"/>
                <a:cs typeface="Times New Roman" panose="02020603050405020304" pitchFamily="18" charset="0"/>
                <a:sym typeface="Wingdings 2"/>
              </a:rPr>
              <a:t> </a:t>
            </a:r>
            <a:r>
              <a:rPr lang="uk-UA" sz="2200" b="1" dirty="0" smtClean="0">
                <a:solidFill>
                  <a:schemeClr val="tx2">
                    <a:lumMod val="50000"/>
                  </a:schemeClr>
                </a:solidFill>
                <a:latin typeface="Neue Haas Unica W1G Light" pitchFamily="34" charset="0"/>
                <a:cs typeface="Times New Roman" panose="02020603050405020304" pitchFamily="18" charset="0"/>
              </a:rPr>
              <a:t>Копія документа абітурієнта, що посвідчує особу:      </a:t>
            </a:r>
            <a:endParaRPr lang="ru-RU" sz="2200" b="1" dirty="0" smtClean="0">
              <a:solidFill>
                <a:schemeClr val="tx2">
                  <a:lumMod val="50000"/>
                </a:schemeClr>
              </a:solidFill>
              <a:latin typeface="Neue Haas Unica W1G Light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Tx/>
              <a:buChar char="-"/>
              <a:defRPr/>
            </a:pP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Neue Haas Unica W1G Light" pitchFamily="34" charset="0"/>
                <a:cs typeface="Times New Roman" panose="02020603050405020304" pitchFamily="18" charset="0"/>
              </a:rPr>
              <a:t>ID</a:t>
            </a:r>
            <a:r>
              <a:rPr lang="uk-UA" sz="2200" b="1" dirty="0">
                <a:solidFill>
                  <a:schemeClr val="tx2">
                    <a:lumMod val="50000"/>
                  </a:schemeClr>
                </a:solidFill>
                <a:latin typeface="Neue Haas Unica W1G Light" pitchFamily="34" charset="0"/>
                <a:cs typeface="Times New Roman" panose="02020603050405020304" pitchFamily="18" charset="0"/>
              </a:rPr>
              <a:t>- </a:t>
            </a:r>
            <a:r>
              <a:rPr lang="uk-UA" sz="2200" b="1" dirty="0" smtClean="0">
                <a:solidFill>
                  <a:schemeClr val="tx2">
                    <a:lumMod val="50000"/>
                  </a:schemeClr>
                </a:solidFill>
                <a:latin typeface="Neue Haas Unica W1G Light" pitchFamily="34" charset="0"/>
                <a:cs typeface="Times New Roman" panose="02020603050405020304" pitchFamily="18" charset="0"/>
              </a:rPr>
              <a:t>картка, </a:t>
            </a:r>
          </a:p>
          <a:p>
            <a:pPr marL="742950" lvl="1" indent="-285750">
              <a:buFontTx/>
              <a:buChar char="-"/>
              <a:defRPr/>
            </a:pPr>
            <a:r>
              <a:rPr lang="uk-UA" sz="2200" b="1" dirty="0" smtClean="0">
                <a:solidFill>
                  <a:schemeClr val="tx2">
                    <a:lumMod val="50000"/>
                  </a:schemeClr>
                </a:solidFill>
                <a:latin typeface="Neue Haas Unica W1G Light" pitchFamily="34" charset="0"/>
                <a:cs typeface="Times New Roman" panose="02020603050405020304" pitchFamily="18" charset="0"/>
              </a:rPr>
              <a:t>Паспорт </a:t>
            </a:r>
            <a:r>
              <a:rPr lang="uk-UA" sz="2200" b="1" dirty="0">
                <a:solidFill>
                  <a:schemeClr val="tx2">
                    <a:lumMod val="50000"/>
                  </a:schemeClr>
                </a:solidFill>
                <a:latin typeface="Neue Haas Unica W1G Light" pitchFamily="34" charset="0"/>
                <a:cs typeface="Times New Roman" panose="02020603050405020304" pitchFamily="18" charset="0"/>
              </a:rPr>
              <a:t>громадянина України</a:t>
            </a:r>
            <a:r>
              <a:rPr lang="uk-UA" sz="2200" b="1" dirty="0" smtClean="0">
                <a:solidFill>
                  <a:schemeClr val="tx2">
                    <a:lumMod val="50000"/>
                  </a:schemeClr>
                </a:solidFill>
                <a:latin typeface="Neue Haas Unica W1G Light" pitchFamily="34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buFontTx/>
              <a:buChar char="-"/>
              <a:defRPr/>
            </a:pPr>
            <a:r>
              <a:rPr lang="uk-UA" sz="2200" b="1" dirty="0" smtClean="0">
                <a:solidFill>
                  <a:schemeClr val="tx2">
                    <a:lumMod val="50000"/>
                  </a:schemeClr>
                </a:solidFill>
                <a:latin typeface="Neue Haas Unica W1G Light" pitchFamily="34" charset="0"/>
                <a:cs typeface="Times New Roman" panose="02020603050405020304" pitchFamily="18" charset="0"/>
              </a:rPr>
              <a:t>Документи військового обліку (приписне посвідчення, військовий квиток, тимчасова довідка).</a:t>
            </a:r>
          </a:p>
          <a:p>
            <a:pPr>
              <a:defRPr/>
            </a:pPr>
            <a:r>
              <a:rPr lang="uk-UA" sz="2400" b="1" dirty="0">
                <a:solidFill>
                  <a:srgbClr val="FF0000"/>
                </a:solidFill>
                <a:latin typeface="Neue Haas Unica W1G Light" pitchFamily="34" charset="0"/>
                <a:cs typeface="Times New Roman" panose="02020603050405020304" pitchFamily="18" charset="0"/>
              </a:rPr>
              <a:t> </a:t>
            </a:r>
            <a:r>
              <a:rPr lang="uk-UA" sz="2200" b="1" dirty="0">
                <a:solidFill>
                  <a:srgbClr val="FF0000"/>
                </a:solidFill>
                <a:latin typeface="Neue Haas Unica W1G Light" pitchFamily="34" charset="0"/>
                <a:cs typeface="Times New Roman" panose="02020603050405020304" pitchFamily="18" charset="0"/>
                <a:sym typeface="Wingdings 2"/>
              </a:rPr>
              <a:t> </a:t>
            </a:r>
            <a:r>
              <a:rPr lang="uk-UA" sz="2200" b="1" dirty="0" smtClean="0">
                <a:solidFill>
                  <a:schemeClr val="tx2">
                    <a:lumMod val="50000"/>
                  </a:schemeClr>
                </a:solidFill>
                <a:latin typeface="Neue Haas Unica W1G Light" pitchFamily="34" charset="0"/>
                <a:cs typeface="Times New Roman" panose="02020603050405020304" pitchFamily="18" charset="0"/>
              </a:rPr>
              <a:t>Копія ідентифікаційного коду  </a:t>
            </a:r>
            <a:r>
              <a:rPr lang="uk-UA" sz="2200" b="1" dirty="0" smtClean="0">
                <a:latin typeface="Neue Haas Unica W1G Light" pitchFamily="34" charset="0"/>
                <a:cs typeface="Times New Roman" panose="02020603050405020304" pitchFamily="18" charset="0"/>
              </a:rPr>
              <a:t>абітурієнта.</a:t>
            </a:r>
            <a:endParaRPr lang="ru-RU" sz="2200" b="1" dirty="0" smtClean="0">
              <a:latin typeface="Neue Haas Unica W1G Light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uk-UA" sz="2400" b="1" dirty="0">
                <a:solidFill>
                  <a:srgbClr val="FF0000"/>
                </a:solidFill>
                <a:latin typeface="Neue Haas Unica W1G Light" pitchFamily="34" charset="0"/>
                <a:cs typeface="Times New Roman" panose="02020603050405020304" pitchFamily="18" charset="0"/>
              </a:rPr>
              <a:t> </a:t>
            </a:r>
            <a:r>
              <a:rPr lang="uk-UA" sz="2200" b="1" dirty="0">
                <a:solidFill>
                  <a:srgbClr val="FF0000"/>
                </a:solidFill>
                <a:latin typeface="Neue Haas Unica W1G Light" pitchFamily="34" charset="0"/>
                <a:cs typeface="Times New Roman" panose="02020603050405020304" pitchFamily="18" charset="0"/>
                <a:sym typeface="Wingdings 2"/>
              </a:rPr>
              <a:t> </a:t>
            </a:r>
            <a:r>
              <a:rPr lang="uk-UA" sz="2200" b="1" dirty="0" smtClean="0">
                <a:solidFill>
                  <a:schemeClr val="tx2">
                    <a:lumMod val="50000"/>
                  </a:schemeClr>
                </a:solidFill>
                <a:latin typeface="Neue Haas Unica W1G Light" pitchFamily="34" charset="0"/>
                <a:cs typeface="Times New Roman" panose="02020603050405020304" pitchFamily="18" charset="0"/>
              </a:rPr>
              <a:t>Копія </a:t>
            </a:r>
            <a:r>
              <a:rPr lang="uk-UA" sz="2200" b="1" dirty="0">
                <a:solidFill>
                  <a:schemeClr val="tx2">
                    <a:lumMod val="50000"/>
                  </a:schemeClr>
                </a:solidFill>
                <a:latin typeface="Neue Haas Unica W1G Light" pitchFamily="34" charset="0"/>
                <a:cs typeface="Times New Roman" panose="02020603050405020304" pitchFamily="18" charset="0"/>
              </a:rPr>
              <a:t>паспорту (1,2,11 ст.) або </a:t>
            </a:r>
            <a:r>
              <a:rPr lang="en-US" sz="2200" b="1" dirty="0">
                <a:solidFill>
                  <a:schemeClr val="tx2">
                    <a:lumMod val="50000"/>
                  </a:schemeClr>
                </a:solidFill>
                <a:latin typeface="Neue Haas Unica W1G Light" pitchFamily="34" charset="0"/>
                <a:cs typeface="Times New Roman" panose="02020603050405020304" pitchFamily="18" charset="0"/>
              </a:rPr>
              <a:t>ID</a:t>
            </a:r>
            <a:r>
              <a:rPr lang="uk-UA" sz="2200" b="1" dirty="0">
                <a:solidFill>
                  <a:schemeClr val="tx2">
                    <a:lumMod val="50000"/>
                  </a:schemeClr>
                </a:solidFill>
                <a:latin typeface="Neue Haas Unica W1G Light" pitchFamily="34" charset="0"/>
                <a:cs typeface="Times New Roman" panose="02020603050405020304" pitchFamily="18" charset="0"/>
              </a:rPr>
              <a:t>-карти</a:t>
            </a:r>
            <a:r>
              <a:rPr lang="uk-UA" sz="2200" b="1" dirty="0">
                <a:latin typeface="Neue Haas Unica W1G Light" pitchFamily="34" charset="0"/>
              </a:rPr>
              <a:t>, </a:t>
            </a:r>
            <a:r>
              <a:rPr lang="uk-UA" sz="2200" b="1" dirty="0">
                <a:solidFill>
                  <a:schemeClr val="tx2">
                    <a:lumMod val="50000"/>
                  </a:schemeClr>
                </a:solidFill>
                <a:latin typeface="Neue Haas Unica W1G Light" pitchFamily="34" charset="0"/>
                <a:cs typeface="Times New Roman" panose="02020603050405020304" pitchFamily="18" charset="0"/>
              </a:rPr>
              <a:t>ідентифікаційного коду </a:t>
            </a:r>
            <a:r>
              <a:rPr lang="uk-UA" sz="2200" b="1" dirty="0">
                <a:latin typeface="Neue Haas Unica W1G Light" pitchFamily="34" charset="0"/>
                <a:cs typeface="Times New Roman" panose="02020603050405020304" pitchFamily="18" charset="0"/>
              </a:rPr>
              <a:t>одного з батьків </a:t>
            </a:r>
            <a:r>
              <a:rPr lang="uk-UA" sz="2200" b="1" dirty="0">
                <a:solidFill>
                  <a:schemeClr val="tx2">
                    <a:lumMod val="50000"/>
                  </a:schemeClr>
                </a:solidFill>
                <a:latin typeface="Neue Haas Unica W1G Light" pitchFamily="34" charset="0"/>
                <a:cs typeface="Times New Roman" panose="02020603050405020304" pitchFamily="18" charset="0"/>
              </a:rPr>
              <a:t>(на кого буде оформлений договір).</a:t>
            </a:r>
            <a:endParaRPr lang="ru-RU" sz="2200" dirty="0">
              <a:solidFill>
                <a:schemeClr val="tx2">
                  <a:lumMod val="50000"/>
                </a:schemeClr>
              </a:solidFill>
              <a:latin typeface="Neue Haas Unica W1G Light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uk-UA" sz="2400" b="1" dirty="0">
                <a:solidFill>
                  <a:srgbClr val="FF0000"/>
                </a:solidFill>
                <a:latin typeface="Neue Haas Unica W1G Light" pitchFamily="34" charset="0"/>
                <a:cs typeface="Times New Roman" panose="02020603050405020304" pitchFamily="18" charset="0"/>
              </a:rPr>
              <a:t> </a:t>
            </a:r>
            <a:r>
              <a:rPr lang="uk-UA" sz="2200" b="1" dirty="0">
                <a:solidFill>
                  <a:srgbClr val="FF0000"/>
                </a:solidFill>
                <a:latin typeface="Neue Haas Unica W1G Light" pitchFamily="34" charset="0"/>
                <a:cs typeface="Times New Roman" panose="02020603050405020304" pitchFamily="18" charset="0"/>
                <a:sym typeface="Wingdings 2"/>
              </a:rPr>
              <a:t> </a:t>
            </a:r>
            <a:r>
              <a:rPr lang="uk-UA" sz="2200" b="1" dirty="0" smtClean="0">
                <a:solidFill>
                  <a:schemeClr val="tx2">
                    <a:lumMod val="50000"/>
                  </a:schemeClr>
                </a:solidFill>
                <a:latin typeface="Neue Haas Unica W1G Light" pitchFamily="34" charset="0"/>
                <a:cs typeface="Times New Roman" panose="02020603050405020304" pitchFamily="18" charset="0"/>
              </a:rPr>
              <a:t>Документ  про освіту;</a:t>
            </a:r>
            <a:r>
              <a:rPr lang="uk-UA" sz="2200" b="1" dirty="0" smtClean="0">
                <a:solidFill>
                  <a:schemeClr val="tx2">
                    <a:lumMod val="50000"/>
                  </a:schemeClr>
                </a:solidFill>
                <a:latin typeface="Neue Haas Unica W1G Light" pitchFamily="34" charset="0"/>
                <a:cs typeface="Times New Roman" panose="02020603050405020304" pitchFamily="18" charset="0"/>
                <a:sym typeface="Wingdings 2"/>
              </a:rPr>
              <a:t> </a:t>
            </a:r>
          </a:p>
          <a:p>
            <a:pPr>
              <a:defRPr/>
            </a:pPr>
            <a:r>
              <a:rPr lang="uk-UA" sz="2200" b="1" dirty="0" smtClean="0">
                <a:solidFill>
                  <a:srgbClr val="FF0000"/>
                </a:solidFill>
                <a:latin typeface="Neue Haas Unica W1G Light" pitchFamily="34" charset="0"/>
                <a:cs typeface="Times New Roman" panose="02020603050405020304" pitchFamily="18" charset="0"/>
                <a:sym typeface="Wingdings 2"/>
              </a:rPr>
              <a:t>  </a:t>
            </a:r>
            <a:r>
              <a:rPr lang="uk-UA" sz="2200" b="1" dirty="0" smtClean="0">
                <a:latin typeface="Neue Haas Unica W1G Light" pitchFamily="34" charset="0"/>
                <a:cs typeface="Times New Roman" panose="02020603050405020304" pitchFamily="18" charset="0"/>
                <a:sym typeface="Wingdings 2"/>
              </a:rPr>
              <a:t>Сертифікати ЗНО (2019, 2020, 2021роки НМТ)</a:t>
            </a:r>
          </a:p>
          <a:p>
            <a:pPr>
              <a:defRPr/>
            </a:pPr>
            <a:r>
              <a:rPr lang="uk-UA" sz="2200" b="1" dirty="0">
                <a:solidFill>
                  <a:srgbClr val="FF0000"/>
                </a:solidFill>
                <a:latin typeface="Neue Haas Unica W1G Light" pitchFamily="34" charset="0"/>
                <a:cs typeface="Times New Roman" panose="02020603050405020304" pitchFamily="18" charset="0"/>
                <a:sym typeface="Wingdings 2"/>
              </a:rPr>
              <a:t> </a:t>
            </a:r>
            <a:r>
              <a:rPr lang="uk-UA" sz="2200" b="1" dirty="0" smtClean="0">
                <a:solidFill>
                  <a:srgbClr val="FF0000"/>
                </a:solidFill>
                <a:latin typeface="Neue Haas Unica W1G Light" pitchFamily="34" charset="0"/>
                <a:cs typeface="Times New Roman" panose="02020603050405020304" pitchFamily="18" charset="0"/>
                <a:sym typeface="Wingdings 2"/>
              </a:rPr>
              <a:t> </a:t>
            </a:r>
            <a:r>
              <a:rPr lang="uk-UA" sz="2200" b="1" dirty="0" smtClean="0">
                <a:solidFill>
                  <a:schemeClr val="tx2">
                    <a:lumMod val="50000"/>
                  </a:schemeClr>
                </a:solidFill>
                <a:latin typeface="Neue Haas Unica W1G Light" pitchFamily="34" charset="0"/>
                <a:cs typeface="Times New Roman" panose="02020603050405020304" pitchFamily="18" charset="0"/>
              </a:rPr>
              <a:t>Документи</a:t>
            </a:r>
            <a:r>
              <a:rPr lang="uk-UA" sz="2200" b="1" dirty="0">
                <a:solidFill>
                  <a:schemeClr val="tx2">
                    <a:lumMod val="50000"/>
                  </a:schemeClr>
                </a:solidFill>
                <a:latin typeface="Neue Haas Unica W1G Light" pitchFamily="34" charset="0"/>
                <a:cs typeface="Times New Roman" panose="02020603050405020304" pitchFamily="18" charset="0"/>
              </a:rPr>
              <a:t>, що підтверджують право вступу за пільгами.</a:t>
            </a:r>
            <a:endParaRPr lang="ru-RU" sz="2200" dirty="0">
              <a:solidFill>
                <a:schemeClr val="tx2">
                  <a:lumMod val="50000"/>
                </a:schemeClr>
              </a:solidFill>
              <a:latin typeface="Neue Haas Unica W1G Light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uk-UA" sz="2200" b="1" dirty="0">
                <a:solidFill>
                  <a:srgbClr val="FF0000"/>
                </a:solidFill>
                <a:latin typeface="Neue Haas Unica W1G Light" pitchFamily="34" charset="0"/>
                <a:cs typeface="Times New Roman" panose="02020603050405020304" pitchFamily="18" charset="0"/>
                <a:sym typeface="Wingdings 2"/>
              </a:rPr>
              <a:t> </a:t>
            </a:r>
            <a:r>
              <a:rPr lang="uk-UA" sz="2200" b="1" dirty="0" smtClean="0">
                <a:solidFill>
                  <a:srgbClr val="FF0000"/>
                </a:solidFill>
                <a:latin typeface="Neue Haas Unica W1G Light" pitchFamily="34" charset="0"/>
                <a:cs typeface="Times New Roman" panose="02020603050405020304" pitchFamily="18" charset="0"/>
                <a:sym typeface="Wingdings 2"/>
              </a:rPr>
              <a:t> </a:t>
            </a:r>
            <a:r>
              <a:rPr lang="uk-UA" sz="2200" b="1" dirty="0" smtClean="0">
                <a:solidFill>
                  <a:schemeClr val="tx2">
                    <a:lumMod val="50000"/>
                  </a:schemeClr>
                </a:solidFill>
                <a:latin typeface="Neue Haas Unica W1G Light" pitchFamily="34" charset="0"/>
                <a:cs typeface="Times New Roman" panose="02020603050405020304" pitchFamily="18" charset="0"/>
              </a:rPr>
              <a:t>6 </a:t>
            </a:r>
            <a:r>
              <a:rPr lang="uk-UA" sz="2200" b="1" dirty="0">
                <a:solidFill>
                  <a:schemeClr val="tx2">
                    <a:lumMod val="50000"/>
                  </a:schemeClr>
                </a:solidFill>
                <a:latin typeface="Neue Haas Unica W1G Light" pitchFamily="34" charset="0"/>
                <a:cs typeface="Times New Roman" panose="02020603050405020304" pitchFamily="18" charset="0"/>
              </a:rPr>
              <a:t>фотокарток розміром 3х4.</a:t>
            </a:r>
            <a:endParaRPr lang="ru-RU" sz="2200" dirty="0">
              <a:solidFill>
                <a:schemeClr val="tx2">
                  <a:lumMod val="50000"/>
                </a:schemeClr>
              </a:solidFill>
              <a:latin typeface="Neue Haas Unica W1G Light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uk-UA" sz="2400" b="1" dirty="0">
                <a:solidFill>
                  <a:srgbClr val="FF0000"/>
                </a:solidFill>
                <a:latin typeface="Neue Haas Unica W1G Light" pitchFamily="34" charset="0"/>
                <a:cs typeface="Times New Roman" panose="02020603050405020304" pitchFamily="18" charset="0"/>
              </a:rPr>
              <a:t> </a:t>
            </a:r>
            <a:r>
              <a:rPr lang="uk-UA" sz="2200" b="1" dirty="0">
                <a:solidFill>
                  <a:srgbClr val="FF0000"/>
                </a:solidFill>
                <a:latin typeface="Neue Haas Unica W1G Light" pitchFamily="34" charset="0"/>
                <a:cs typeface="Times New Roman" panose="02020603050405020304" pitchFamily="18" charset="0"/>
                <a:sym typeface="Wingdings 2"/>
              </a:rPr>
              <a:t> </a:t>
            </a:r>
            <a:r>
              <a:rPr lang="uk-UA" sz="2200" b="1" dirty="0" smtClean="0">
                <a:solidFill>
                  <a:schemeClr val="tx2">
                    <a:lumMod val="50000"/>
                  </a:schemeClr>
                </a:solidFill>
                <a:latin typeface="Neue Haas Unica W1G Light" pitchFamily="34" charset="0"/>
                <a:cs typeface="Times New Roman" panose="02020603050405020304" pitchFamily="18" charset="0"/>
              </a:rPr>
              <a:t>6 </a:t>
            </a:r>
            <a:r>
              <a:rPr lang="uk-UA" sz="2200" b="1" dirty="0">
                <a:solidFill>
                  <a:schemeClr val="tx2">
                    <a:lumMod val="50000"/>
                  </a:schemeClr>
                </a:solidFill>
                <a:latin typeface="Neue Haas Unica W1G Light" pitchFamily="34" charset="0"/>
                <a:cs typeface="Times New Roman" panose="02020603050405020304" pitchFamily="18" charset="0"/>
              </a:rPr>
              <a:t>конвертів з марками по Україні.</a:t>
            </a:r>
            <a:endParaRPr lang="ru-RU" sz="2200" dirty="0">
              <a:solidFill>
                <a:schemeClr val="tx2">
                  <a:lumMod val="50000"/>
                </a:schemeClr>
              </a:solidFill>
              <a:latin typeface="Neue Haas Unica W1G Light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uk-UA" sz="2400" b="1" dirty="0">
                <a:solidFill>
                  <a:srgbClr val="FF0000"/>
                </a:solidFill>
                <a:latin typeface="Neue Haas Unica W1G Light" pitchFamily="34" charset="0"/>
                <a:cs typeface="Times New Roman" panose="02020603050405020304" pitchFamily="18" charset="0"/>
              </a:rPr>
              <a:t> </a:t>
            </a:r>
            <a:r>
              <a:rPr lang="uk-UA" sz="2200" b="1" dirty="0">
                <a:solidFill>
                  <a:srgbClr val="FF0000"/>
                </a:solidFill>
                <a:latin typeface="Neue Haas Unica W1G Light" pitchFamily="34" charset="0"/>
                <a:cs typeface="Times New Roman" panose="02020603050405020304" pitchFamily="18" charset="0"/>
                <a:sym typeface="Wingdings 2"/>
              </a:rPr>
              <a:t> </a:t>
            </a:r>
            <a:r>
              <a:rPr lang="uk-UA" sz="2200" b="1" dirty="0" smtClean="0">
                <a:solidFill>
                  <a:schemeClr val="tx2">
                    <a:lumMod val="50000"/>
                  </a:schemeClr>
                </a:solidFill>
                <a:latin typeface="Neue Haas Unica W1G Light" pitchFamily="34" charset="0"/>
                <a:cs typeface="Times New Roman" panose="02020603050405020304" pitchFamily="18" charset="0"/>
              </a:rPr>
              <a:t>Папка </a:t>
            </a:r>
            <a:r>
              <a:rPr lang="uk-UA" sz="2200" b="1" dirty="0">
                <a:solidFill>
                  <a:schemeClr val="tx2">
                    <a:lumMod val="50000"/>
                  </a:schemeClr>
                </a:solidFill>
                <a:latin typeface="Neue Haas Unica W1G Light" pitchFamily="34" charset="0"/>
                <a:cs typeface="Times New Roman" panose="02020603050405020304" pitchFamily="18" charset="0"/>
              </a:rPr>
              <a:t>на зав’язках.</a:t>
            </a:r>
          </a:p>
          <a:p>
            <a:pPr marL="285750" indent="-285750">
              <a:buFontTx/>
              <a:buChar char="-"/>
              <a:defRPr/>
            </a:pP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  <a:defRPr/>
            </a:pP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>
              <a:defRPr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207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9700" y="288925"/>
            <a:ext cx="10515600" cy="1325563"/>
          </a:xfrm>
        </p:spPr>
        <p:txBody>
          <a:bodyPr>
            <a:normAutofit/>
          </a:bodyPr>
          <a:lstStyle/>
          <a:p>
            <a:r>
              <a:rPr lang="uk-UA" sz="4000" dirty="0" smtClean="0"/>
              <a:t>ДОЛУЧАЙСЯ ДО НАС!</a:t>
            </a:r>
            <a:endParaRPr lang="uk-UA" sz="4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234" y="378651"/>
            <a:ext cx="2092729" cy="111021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52" y="4439166"/>
            <a:ext cx="1899598" cy="1899598"/>
          </a:xfrm>
          <a:prstGeom prst="rect">
            <a:avLst/>
          </a:prstGeom>
        </p:spPr>
      </p:pic>
      <p:pic>
        <p:nvPicPr>
          <p:cNvPr id="8" name="Объект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637" y="1444833"/>
            <a:ext cx="3586968" cy="3593037"/>
          </a:xfrm>
        </p:spPr>
      </p:pic>
      <p:sp>
        <p:nvSpPr>
          <p:cNvPr id="9" name="Прямоугольник 8"/>
          <p:cNvSpPr/>
          <p:nvPr/>
        </p:nvSpPr>
        <p:spPr>
          <a:xfrm>
            <a:off x="3736083" y="4963286"/>
            <a:ext cx="24320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vki.vin.ua</a:t>
            </a:r>
            <a:endParaRPr lang="ru-RU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5907" y="3347653"/>
            <a:ext cx="16780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VCI UA</a:t>
            </a:r>
            <a:endParaRPr lang="ru-RU" sz="54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28" name="Picture 4" descr="Результат пошуку зображень за запитом youtube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64" b="21733"/>
          <a:stretch/>
        </p:blipFill>
        <p:spPr bwMode="auto">
          <a:xfrm>
            <a:off x="380365" y="1768632"/>
            <a:ext cx="2349172" cy="14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162800" y="1818532"/>
            <a:ext cx="562608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м.Вінниця</a:t>
            </a:r>
          </a:p>
          <a:p>
            <a:r>
              <a:rPr lang="uk-UA" sz="3600" dirty="0"/>
              <a:t>в</a:t>
            </a:r>
            <a:r>
              <a:rPr lang="uk-UA" sz="3600" dirty="0" smtClean="0"/>
              <a:t>ул. Академіка Янгеля, 59</a:t>
            </a:r>
          </a:p>
          <a:p>
            <a:r>
              <a:rPr lang="uk-UA" sz="3600" dirty="0"/>
              <a:t> </a:t>
            </a:r>
            <a:r>
              <a:rPr lang="uk-UA" sz="3600" dirty="0" smtClean="0"/>
              <a:t>    (</a:t>
            </a:r>
            <a:r>
              <a:rPr lang="uk-UA" sz="3600" dirty="0"/>
              <a:t>0432) 61-65-63</a:t>
            </a:r>
            <a:r>
              <a:rPr lang="uk-UA" sz="3600" dirty="0" smtClean="0"/>
              <a:t>; </a:t>
            </a:r>
          </a:p>
          <a:p>
            <a:r>
              <a:rPr lang="uk-UA" sz="3600" dirty="0"/>
              <a:t> </a:t>
            </a:r>
            <a:r>
              <a:rPr lang="uk-UA" sz="3600" dirty="0" smtClean="0"/>
              <a:t>              61-29-81</a:t>
            </a:r>
            <a:endParaRPr lang="uk-UA" sz="3600" dirty="0"/>
          </a:p>
          <a:p>
            <a:r>
              <a:rPr lang="uk-UA" sz="3600" dirty="0" smtClean="0"/>
              <a:t>      (093) 858-53-87</a:t>
            </a:r>
          </a:p>
          <a:p>
            <a:r>
              <a:rPr lang="uk-UA" sz="3600" dirty="0" smtClean="0"/>
              <a:t>      </a:t>
            </a:r>
          </a:p>
          <a:p>
            <a:r>
              <a:rPr lang="uk-UA" sz="3600" dirty="0"/>
              <a:t> </a:t>
            </a:r>
            <a:r>
              <a:rPr lang="uk-UA" sz="3600" dirty="0" smtClean="0"/>
              <a:t>      (098) 518-42-44</a:t>
            </a:r>
          </a:p>
          <a:p>
            <a:endParaRPr lang="uk-UA" sz="3200" dirty="0" smtClean="0"/>
          </a:p>
          <a:p>
            <a:r>
              <a:rPr lang="uk-UA" sz="3200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481" y="3075851"/>
            <a:ext cx="348002" cy="34800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481" y="4113700"/>
            <a:ext cx="410237" cy="49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683" y="5152170"/>
            <a:ext cx="479130" cy="486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95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DIN Condensed"/>
        <a:ea typeface=""/>
        <a:cs typeface=""/>
      </a:majorFont>
      <a:minorFont>
        <a:latin typeface="DIN Condense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846</Words>
  <Application>Microsoft Office PowerPoint</Application>
  <PresentationFormat>Произвольный</PresentationFormat>
  <Paragraphs>262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 ВІННИЦЬКИЙ КООПЕРАТИВНИЙ ІНСТИТУТ</vt:lpstr>
      <vt:lpstr> ВСТУП ДО ІНСТИТУТУ (для випускників 11 класів) </vt:lpstr>
      <vt:lpstr>ПЕРЕЛІК СЕРТИФІКАТІВ ЗНО (2020 – 2021 р.р.)/ НМТ (2022 – 2023 р.р)/ ІНДИВІДУАЛЬНІ УСНІ СПІВБЕСІДИ ДЛЯ ВИПУСКНИКІВ КОЛЕДЖІВ</vt:lpstr>
      <vt:lpstr>ПЕРЕЛІК СЕРТИФІКАТІВ ЗНО (2020 – 2021 р.р.)/ НМТ (2022 – 2023 р.р)/ ІНДИВІДУАЛЬНІ УСНІ СПІВБЕСІДИ ДЛЯ ВИПУСКНИКІВ КОЛЕДЖІВ</vt:lpstr>
      <vt:lpstr>ПЕРЕЛІК СЕРТИФІКАТІВ ЗНО (2020 – 2021 р.р.)/ НМТ (2022 – 2023 р.р)/ ІНДИВІДУАЛЬНІ УСНІ СПІВБЕСІДИ ДЛЯ ВИПУСКНИКІВ КОЛЕДЖІВ</vt:lpstr>
      <vt:lpstr>ПЕРЕЛІК ДОКУМЕНТІВ ДЛЯ ВСТУПУ</vt:lpstr>
      <vt:lpstr>ДОЛУЧАЙСЯ ДО НАС!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Штабу Начальник</dc:creator>
  <cp:lastModifiedBy>312</cp:lastModifiedBy>
  <cp:revision>81</cp:revision>
  <cp:lastPrinted>2021-05-11T09:31:08Z</cp:lastPrinted>
  <dcterms:created xsi:type="dcterms:W3CDTF">2019-11-12T14:05:09Z</dcterms:created>
  <dcterms:modified xsi:type="dcterms:W3CDTF">2023-03-31T08:23:58Z</dcterms:modified>
</cp:coreProperties>
</file>